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7" r:id="rId3"/>
    <p:sldId id="279" r:id="rId4"/>
    <p:sldId id="286" r:id="rId5"/>
    <p:sldId id="276" r:id="rId6"/>
    <p:sldId id="283" r:id="rId7"/>
    <p:sldId id="285" r:id="rId8"/>
    <p:sldId id="287" r:id="rId9"/>
    <p:sldId id="288" r:id="rId10"/>
    <p:sldId id="289" r:id="rId11"/>
    <p:sldId id="293" r:id="rId12"/>
    <p:sldId id="290" r:id="rId13"/>
    <p:sldId id="295" r:id="rId14"/>
    <p:sldId id="294" r:id="rId15"/>
    <p:sldId id="291" r:id="rId16"/>
    <p:sldId id="292" r:id="rId17"/>
    <p:sldId id="296" r:id="rId18"/>
    <p:sldId id="297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5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18E2BB-DEEA-456D-BF6D-2B74CC3A51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2C34E2-7D83-4C00-956D-A4A654E30D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143694-9CB4-4C9D-8725-AE6F57C88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D6F3-45B1-4278-9F81-5775E3B6FD51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710F1D0-285E-42A8-8006-98C42FE4F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CA4778-7C6B-4DF8-8EEB-DF9579455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7EC32-AF5A-4A7B-9B13-3641B22C91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8398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CAB06A-7EB8-4AFF-80C6-B08C3278B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E6E5EC0-1BB0-45BC-9101-771CBC8649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7B30CEC-ED76-4AC8-9720-AA7635289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D6F3-45B1-4278-9F81-5775E3B6FD51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A1B2B29-6EA0-4747-9F79-C217F8ED5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C5A93A4-E0CB-469C-93E8-090D309D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7EC32-AF5A-4A7B-9B13-3641B22C91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1322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34FF5D1-E86E-4965-84C7-6EE034268E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533E8F0-B25B-462C-8F54-9EFA642299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A1008F8-B3EB-4118-B596-789C997B4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D6F3-45B1-4278-9F81-5775E3B6FD51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848574E-0CDC-4D0C-BD01-4ECFCB4BD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AE37488-5BD9-4B45-AA00-B3BDABB91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7EC32-AF5A-4A7B-9B13-3641B22C91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6510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680FDE-E424-4187-BCA7-E7C36D179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4B57712-3E3F-447B-BA1F-B3BA37281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F98A6BB-2B0A-4654-9E9B-F60883CD1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D6F3-45B1-4278-9F81-5775E3B6FD51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1FF0A75-F71D-426E-A9AC-D0D29FDC4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2629D4C-A5B6-4A26-84AA-8FF6EA748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7EC32-AF5A-4A7B-9B13-3641B22C91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2499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6A1616-93FA-4667-A986-7BED9D629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0F9C7CC-34B2-42C7-8944-DE4BE9B45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0509DD-A506-4D25-8325-98C60F3AC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D6F3-45B1-4278-9F81-5775E3B6FD51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F9D9B9F-CBFA-44B0-B8C6-81945AE9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73D3D55-DE6A-4548-B2E5-391FD9DF3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7EC32-AF5A-4A7B-9B13-3641B22C91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2833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D99879-E2E1-44E2-BEB1-04E78D31A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D7FFB-8A51-4DC5-86D1-175D4F5E6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BC8AA70-E5C8-47A7-93C5-B7BFB7ABDC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6839C60-D4A7-4434-94E3-378A1852C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D6F3-45B1-4278-9F81-5775E3B6FD51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846B6C9-E86A-4C0F-8314-B56AB88C0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5B27D69-3EA4-4EAD-A2BE-E22F0BB51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7EC32-AF5A-4A7B-9B13-3641B22C91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8268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C4C683-15AD-44E9-974F-C65A2E668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9592B48-ACD0-4E90-B221-E5A6D319C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9C2D2DE-00DC-4BF9-99CD-602945B239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2F2B7EB-DBB6-4191-972A-24F2630C51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3EFF76BA-CE0B-46A4-9A26-36A2F4E5E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BCD8C14-BD30-482D-AE81-9E62C9A90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D6F3-45B1-4278-9F81-5775E3B6FD51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3B1D2C8-85DA-4CC7-9E78-37ABFC544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FCD18E7-C8EB-44B3-9605-536DF0AF1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7EC32-AF5A-4A7B-9B13-3641B22C91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6207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574E49-A4DB-44CA-9294-FDE7965CF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31B2756-BDB3-4F83-9C14-C0E2D327F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D6F3-45B1-4278-9F81-5775E3B6FD51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B2338A7-E6C6-4105-88F6-203138F7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F590D7D-88BC-4FEB-BD37-26E1F72B3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7EC32-AF5A-4A7B-9B13-3641B22C91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9548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3EE37AF-A3F0-4798-84BE-D4E394783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D6F3-45B1-4278-9F81-5775E3B6FD51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039EFDA-B096-4405-8B63-0E84A89C7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7C7F27E-96A5-4618-835E-2359DF34F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7EC32-AF5A-4A7B-9B13-3641B22C91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7487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659C10-6467-4597-B0A5-922072228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99EE469-BFC4-4C25-89D1-7A05CA6D0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6D5C1D16-9ACE-4CF7-9C3E-ABC6FE64B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5CBBCA0-97EF-4B69-B500-6FB420294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D6F3-45B1-4278-9F81-5775E3B6FD51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191C169-BF5F-4E29-A621-8E5712C05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7F9395C-9E53-4C1C-9C05-57532E8B4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7EC32-AF5A-4A7B-9B13-3641B22C91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4713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69F4F7-2A17-42CE-8F28-02B41EC0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D8798D0-6011-455C-BB91-EB2A1A9716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3D06EE0-36CD-46B2-8175-9386357FCA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2E5DF87-8BC0-45DC-992E-EF707EAD8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D6F3-45B1-4278-9F81-5775E3B6FD51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9BFBE71-BE1D-4FA1-8492-1188E4493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A425D93-0957-47C1-9E6E-4A4C1BF42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7EC32-AF5A-4A7B-9B13-3641B22C91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0878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99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15F32FD-068A-4230-A9AD-07ADF06BA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78578FB-B21E-40B9-8D2E-EEC5B9246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32538E1-06A3-49E5-9353-882073D31A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4D6F3-45B1-4278-9F81-5775E3B6FD51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6B365E-8022-4ACC-9753-25D9CE49A1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9A38FCA-2D49-4057-9DF7-2E93F2284C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7EC32-AF5A-4A7B-9B13-3641B22C91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4971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jJwRQu6Tctc" TargetMode="External"/><Relationship Id="rId3" Type="http://schemas.openxmlformats.org/officeDocument/2006/relationships/hyperlink" Target="https://www.youtube.com/watch?v=AYzKF95KC4U" TargetMode="External"/><Relationship Id="rId7" Type="http://schemas.openxmlformats.org/officeDocument/2006/relationships/hyperlink" Target="https://www.youtube.com/watch?v=biswvogKs6g" TargetMode="External"/><Relationship Id="rId2" Type="http://schemas.openxmlformats.org/officeDocument/2006/relationships/hyperlink" Target="https://www.youtube.com/watch?v=1GaEXFZG8g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dxJNMTwdQJI" TargetMode="External"/><Relationship Id="rId5" Type="http://schemas.openxmlformats.org/officeDocument/2006/relationships/hyperlink" Target="https://edu.ceskatelevize.cz/video/3400-reakce-kyseliny-chlorovodikove-s-kovy" TargetMode="External"/><Relationship Id="rId4" Type="http://schemas.openxmlformats.org/officeDocument/2006/relationships/hyperlink" Target="https://www.youtube.com/watch?v=vgFGWI-tzdo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dagmar.hegrova@zspilnikov.cz" TargetMode="External"/><Relationship Id="rId2" Type="http://schemas.openxmlformats.org/officeDocument/2006/relationships/hyperlink" Target="https://www.youtube.com/watch?v=pa0xsLu6kj0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VJofjOq0rc" TargetMode="External"/><Relationship Id="rId2" Type="http://schemas.openxmlformats.org/officeDocument/2006/relationships/hyperlink" Target="https://www.youtube.com/watch?v=OF4jHoCw1ZU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U5lFddVZkVU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C1A6E0-5913-403E-8125-B66CF8F1A7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cs-CZ" dirty="0"/>
              <a:t>Hořčík – Magnezium    Mg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1B82456A-58AC-4F0C-8351-E811CD369F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457" y="1813696"/>
            <a:ext cx="3551010" cy="26735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11C8633-053D-420D-B83D-BB81A94BE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5" y="3882518"/>
            <a:ext cx="1947960" cy="194796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9F7AC56-34EA-44DC-86FD-10D742391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022" y="1690688"/>
            <a:ext cx="4291956" cy="326773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1A95366-4BA3-4D60-88A1-6ADA548F18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6074" y="365125"/>
            <a:ext cx="3745469" cy="249047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C78F6E8-9E79-4743-87B4-BAD351E0AE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9545" y="3652324"/>
            <a:ext cx="4041998" cy="302997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AC1E7AC-9E12-4FF2-ADF2-8257B97539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9872" y="4909902"/>
            <a:ext cx="3529890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060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671652-CB34-444E-A0D3-2AB61B36894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0099"/>
          </a:solidFill>
        </p:spPr>
        <p:txBody>
          <a:bodyPr/>
          <a:lstStyle/>
          <a:p>
            <a:r>
              <a:rPr lang="cs-CZ" dirty="0"/>
              <a:t>SLITINY MĚDI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6127327-151C-4788-90FC-1BD488955B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BRONZ  </a:t>
            </a:r>
            <a:r>
              <a:rPr lang="cs-CZ" dirty="0"/>
              <a:t> </a:t>
            </a:r>
            <a:r>
              <a:rPr lang="cs-CZ" dirty="0" err="1"/>
              <a:t>Cu</a:t>
            </a:r>
            <a:r>
              <a:rPr lang="cs-CZ" dirty="0"/>
              <a:t> + </a:t>
            </a:r>
            <a:r>
              <a:rPr lang="cs-CZ" dirty="0" err="1"/>
              <a:t>Sn</a:t>
            </a:r>
            <a:r>
              <a:rPr lang="cs-CZ" dirty="0"/>
              <a:t>     doba bronzová 2 300 let př. n. l. – 800 n. l.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b="1" dirty="0"/>
              <a:t>MOSAZ</a:t>
            </a:r>
            <a:r>
              <a:rPr lang="cs-CZ" dirty="0"/>
              <a:t>   </a:t>
            </a:r>
            <a:r>
              <a:rPr lang="cs-CZ" dirty="0" err="1"/>
              <a:t>Cu</a:t>
            </a:r>
            <a:r>
              <a:rPr lang="cs-CZ" dirty="0"/>
              <a:t> + </a:t>
            </a:r>
            <a:r>
              <a:rPr lang="cs-CZ" dirty="0" err="1"/>
              <a:t>Zn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AC49F11-F6F2-4419-BCEA-9608A1E9D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22" y="2313936"/>
            <a:ext cx="3181350" cy="143827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D39D8DA-8330-42E4-AAE9-630581CF4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091" y="2524125"/>
            <a:ext cx="2524125" cy="180975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2303A0E-A019-4922-B5A8-3D2BB23E2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8611" y="2397599"/>
            <a:ext cx="1743075" cy="26193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7FD21C6-BD6E-4A56-95D6-F9AC97250E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1710" y="2272433"/>
            <a:ext cx="2466975" cy="18478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1896251-1D98-43D4-8FDA-8D7F9B421A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6419" y="4631212"/>
            <a:ext cx="2619375" cy="174307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33AC5CD-8F2E-4304-AB5F-12789A0D8E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0352" y="4812187"/>
            <a:ext cx="2933700" cy="15621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4163D24-D8AE-4BB8-9018-01B70916F2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8585" y="4605812"/>
            <a:ext cx="2143125" cy="214312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0A7E1EE-9536-47A4-8AE3-577733BF24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0125" y="4526437"/>
            <a:ext cx="21431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945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E22071-D7F5-4E63-A244-B71004F7EBD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0099"/>
          </a:solidFill>
        </p:spPr>
        <p:txBody>
          <a:bodyPr/>
          <a:lstStyle/>
          <a:p>
            <a:r>
              <a:rPr lang="cs-CZ" dirty="0"/>
              <a:t>MĚĎ V MINCÍCH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5CDF8D2-DFAB-4A9D-BBA4-E715B4B2C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00" y="1788638"/>
            <a:ext cx="6094625" cy="4565086"/>
          </a:xfrm>
          <a:prstGeom prst="rect">
            <a:avLst/>
          </a:prstGeom>
        </p:spPr>
      </p:pic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08C5B19-6AC2-44F4-AE1E-0CE2A9B72F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24437" y="1321226"/>
            <a:ext cx="2143125" cy="214312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6A24204-D946-428C-9CC4-6D6636606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3991" y="3216285"/>
            <a:ext cx="4188643" cy="313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679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ED9E21-EB2E-4BCA-A6BB-C321107A55D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0099"/>
          </a:solidFill>
        </p:spPr>
        <p:txBody>
          <a:bodyPr/>
          <a:lstStyle/>
          <a:p>
            <a:r>
              <a:rPr lang="cs-CZ" dirty="0"/>
              <a:t>REAKCE MĚDI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54771D8-3B82-48BA-B4BC-7EF0CB253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MĚĎ S KYSELINOU CHLOROVODÍKOVOU NEREAGUJE</a:t>
            </a:r>
          </a:p>
          <a:p>
            <a:r>
              <a:rPr lang="cs-CZ" dirty="0"/>
              <a:t>S OSTATNÍMI KYSELINAMI REAGUJE I HYDROXIDY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2DC23ED-FA9B-49BE-A165-048C06929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73" y="2966987"/>
            <a:ext cx="4916225" cy="368242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FEACC9C-1459-4BDB-BAC3-38DAA35FB7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695" r="61139"/>
          <a:stretch/>
        </p:blipFill>
        <p:spPr>
          <a:xfrm>
            <a:off x="9001419" y="2019510"/>
            <a:ext cx="2819793" cy="447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7361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5F2826-37E4-4163-A64F-EAA0217F7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91345" cy="1325563"/>
          </a:xfrm>
          <a:solidFill>
            <a:srgbClr val="CC0099"/>
          </a:solidFill>
        </p:spPr>
        <p:txBody>
          <a:bodyPr/>
          <a:lstStyle/>
          <a:p>
            <a:r>
              <a:rPr lang="cs-CZ" dirty="0"/>
              <a:t>SLITINA ALPAKA   </a:t>
            </a:r>
            <a:r>
              <a:rPr lang="cs-CZ" dirty="0" err="1"/>
              <a:t>Cu</a:t>
            </a:r>
            <a:r>
              <a:rPr lang="cs-CZ" dirty="0"/>
              <a:t> + Ni + </a:t>
            </a:r>
            <a:r>
              <a:rPr lang="cs-CZ" dirty="0" err="1"/>
              <a:t>Zn</a:t>
            </a:r>
            <a:r>
              <a:rPr lang="cs-CZ" dirty="0"/>
              <a:t> „NOVÉ STŘÍBRO“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46C22759-A900-4397-8F6A-576CC00516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0" y="2286794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1649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2879B1-42D5-4995-B5A8-FBE6D67F85D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0099"/>
          </a:solidFill>
        </p:spPr>
        <p:txBody>
          <a:bodyPr/>
          <a:lstStyle/>
          <a:p>
            <a:r>
              <a:rPr lang="cs-CZ" dirty="0"/>
              <a:t>Reakce mědi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BB7CDE3-B369-437E-BF7A-809EB8BFB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hlinkClick r:id="rId2"/>
              </a:rPr>
              <a:t>https://www.youtube.com/watch?v=1GaEXFZG8g4</a:t>
            </a:r>
            <a:r>
              <a:rPr lang="cs-CZ" dirty="0"/>
              <a:t> KYSELINA  SÍROVÁ</a:t>
            </a:r>
          </a:p>
          <a:p>
            <a:r>
              <a:rPr lang="cs-CZ" dirty="0">
                <a:hlinkClick r:id="rId3"/>
              </a:rPr>
              <a:t>https://www.youtube.com/watch?v=AYzKF95KC4U</a:t>
            </a:r>
            <a:r>
              <a:rPr lang="cs-CZ" dirty="0"/>
              <a:t> VLIV TEPLOTY KYSELINY</a:t>
            </a:r>
          </a:p>
          <a:p>
            <a:r>
              <a:rPr lang="cs-CZ" dirty="0">
                <a:hlinkClick r:id="rId4"/>
              </a:rPr>
              <a:t>https://www.youtube.com/watch?v=vgFGWI-tzdo</a:t>
            </a:r>
            <a:r>
              <a:rPr lang="cs-CZ" dirty="0"/>
              <a:t> VLIV KONCENTRACE KYS. DUSIČNÉ</a:t>
            </a:r>
          </a:p>
          <a:p>
            <a:r>
              <a:rPr lang="cs-CZ" dirty="0">
                <a:hlinkClick r:id="rId5"/>
              </a:rPr>
              <a:t>https://edu.ceskatelevize.cz/video/3400-reakce-kyseliny-chlorovodikove-s-kovy</a:t>
            </a:r>
            <a:r>
              <a:rPr lang="cs-CZ" dirty="0"/>
              <a:t>   kyselina chlorovodíková</a:t>
            </a:r>
          </a:p>
          <a:p>
            <a:r>
              <a:rPr lang="cs-CZ" dirty="0">
                <a:hlinkClick r:id="rId6"/>
              </a:rPr>
              <a:t>https://www.youtube.com/watch?v=dxJNMTwdQJI</a:t>
            </a:r>
            <a:r>
              <a:rPr lang="cs-CZ" dirty="0"/>
              <a:t> INFO MĚĎ</a:t>
            </a:r>
          </a:p>
          <a:p>
            <a:r>
              <a:rPr lang="cs-CZ" dirty="0">
                <a:hlinkClick r:id="rId7"/>
              </a:rPr>
              <a:t>https://www.youtube.com/watch?v=biswvogKs6g</a:t>
            </a:r>
            <a:r>
              <a:rPr lang="cs-CZ" dirty="0"/>
              <a:t> ZÍSKÁNÍ MĚDI</a:t>
            </a:r>
          </a:p>
          <a:p>
            <a:r>
              <a:rPr lang="cs-CZ" dirty="0">
                <a:hlinkClick r:id="rId8"/>
              </a:rPr>
              <a:t>https://www.youtube.com/watch?v=jJwRQu6Tctc</a:t>
            </a:r>
            <a:r>
              <a:rPr lang="cs-CZ" dirty="0"/>
              <a:t> POMĚĎOVÁNÍ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85839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57BF3B-168B-47CF-A65D-9516A72A6A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0099"/>
          </a:solidFill>
        </p:spPr>
        <p:txBody>
          <a:bodyPr/>
          <a:lstStyle/>
          <a:p>
            <a:r>
              <a:rPr lang="cs-CZ" dirty="0"/>
              <a:t>POUŽITÍ MĚDI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013C243D-8CC2-49FB-9EEF-96994E6DBD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546" y="1420902"/>
            <a:ext cx="4081512" cy="288916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9FA3F7A-BAE0-46D8-BE9D-F9CAD6E49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057" y="1344872"/>
            <a:ext cx="4263463" cy="288916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D8A3CC3-0A7E-4ED7-A6E3-BD6133D23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2036" y="75276"/>
            <a:ext cx="4122815" cy="267465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EDFC4F7-C1F9-4EB1-A567-25F3213968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6915" y="3965696"/>
            <a:ext cx="3052452" cy="305245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EF6DC6F-B04F-4AC8-9C1B-E7E52C2F9E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7293" y="3981866"/>
            <a:ext cx="4942759" cy="276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053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5B20BE-C697-4B9E-B419-7F7B75BDD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7418"/>
            <a:ext cx="10515600" cy="1325563"/>
          </a:xfrm>
          <a:solidFill>
            <a:srgbClr val="CC0099"/>
          </a:solidFill>
        </p:spPr>
        <p:txBody>
          <a:bodyPr/>
          <a:lstStyle/>
          <a:p>
            <a:r>
              <a:rPr lang="cs-CZ" dirty="0"/>
              <a:t>KOROZE MĚDI – MĚDĚNKA</a:t>
            </a:r>
            <a:r>
              <a:rPr lang="cs-CZ" sz="2400" dirty="0"/>
              <a:t> SOUVISLÁ VRSTVA ZELENAVÁ</a:t>
            </a:r>
            <a:br>
              <a:rPr lang="cs-CZ" sz="2400" dirty="0"/>
            </a:br>
            <a:r>
              <a:rPr lang="cs-CZ" sz="2400" dirty="0"/>
              <a:t>							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477B937-B204-4EEA-9C6A-F069F4CB0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84" y="1417433"/>
            <a:ext cx="3145707" cy="380877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939C45D-6787-4FF5-BA49-2486D3B79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664" y="1854620"/>
            <a:ext cx="4748949" cy="3148760"/>
          </a:xfrm>
          <a:prstGeom prst="rect">
            <a:avLst/>
          </a:prstGeom>
        </p:spPr>
      </p:pic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929AC16F-6E37-4CB1-925A-8A165FA8B7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643344" y="3321820"/>
            <a:ext cx="5053867" cy="336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019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0487D0-062B-4FF2-8D49-A7FEF3E0E94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0099"/>
          </a:solidFill>
        </p:spPr>
        <p:txBody>
          <a:bodyPr/>
          <a:lstStyle/>
          <a:p>
            <a:r>
              <a:rPr lang="cs-CZ" dirty="0"/>
              <a:t>MĚĎ   </a:t>
            </a:r>
            <a:r>
              <a:rPr lang="cs-CZ" dirty="0" err="1"/>
              <a:t>Cu</a:t>
            </a:r>
            <a:r>
              <a:rPr lang="cs-CZ" dirty="0"/>
              <a:t>  (CUPRUM)   (zápis)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A5BD3F5-A842-4A49-A755-7BFB8D6E2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červenohnědý kov</a:t>
            </a:r>
          </a:p>
          <a:p>
            <a:r>
              <a:rPr lang="cs-CZ" dirty="0"/>
              <a:t>při reakcích má vliv teplota a koncentrace kyselin</a:t>
            </a:r>
          </a:p>
          <a:p>
            <a:r>
              <a:rPr lang="cs-CZ" dirty="0"/>
              <a:t>vodič tepla a elektřiny</a:t>
            </a:r>
          </a:p>
          <a:p>
            <a:r>
              <a:rPr lang="cs-CZ" dirty="0"/>
              <a:t>zlepšení vlastností – SLITINY – BRONZ (</a:t>
            </a:r>
            <a:r>
              <a:rPr lang="cs-CZ" dirty="0" err="1"/>
              <a:t>Cu</a:t>
            </a:r>
            <a:r>
              <a:rPr lang="cs-CZ" dirty="0"/>
              <a:t> + </a:t>
            </a:r>
            <a:r>
              <a:rPr lang="cs-CZ" dirty="0" err="1"/>
              <a:t>Sn</a:t>
            </a:r>
            <a:r>
              <a:rPr lang="cs-CZ" dirty="0"/>
              <a:t>), MOSAZ (</a:t>
            </a:r>
            <a:r>
              <a:rPr lang="cs-CZ" dirty="0" err="1"/>
              <a:t>Cu</a:t>
            </a:r>
            <a:r>
              <a:rPr lang="cs-CZ" dirty="0"/>
              <a:t> + </a:t>
            </a:r>
            <a:r>
              <a:rPr lang="cs-CZ" dirty="0" err="1"/>
              <a:t>Zn</a:t>
            </a:r>
            <a:r>
              <a:rPr lang="cs-CZ" dirty="0"/>
              <a:t>)</a:t>
            </a:r>
          </a:p>
          <a:p>
            <a:r>
              <a:rPr lang="cs-CZ" dirty="0"/>
              <a:t>použití:</a:t>
            </a:r>
          </a:p>
          <a:p>
            <a:pPr lvl="1"/>
            <a:r>
              <a:rPr lang="cs-CZ" dirty="0"/>
              <a:t>plechy, okapy, trubky</a:t>
            </a:r>
          </a:p>
          <a:p>
            <a:pPr lvl="1"/>
            <a:r>
              <a:rPr lang="cs-CZ" dirty="0"/>
              <a:t>vodiče</a:t>
            </a:r>
          </a:p>
          <a:p>
            <a:pPr lvl="1"/>
            <a:r>
              <a:rPr lang="cs-CZ" dirty="0"/>
              <a:t>součástí mincí, dekorační předměty – sošky, talíře, medaile</a:t>
            </a:r>
          </a:p>
          <a:p>
            <a:pPr lvl="1"/>
            <a:r>
              <a:rPr lang="cs-CZ" dirty="0"/>
              <a:t>poměďování</a:t>
            </a:r>
          </a:p>
          <a:p>
            <a:pPr marL="0" lvl="1"/>
            <a:r>
              <a:rPr lang="cs-CZ" dirty="0"/>
              <a:t>koroze- souvislá vrstva- zelená měděnka, dál nekoroduje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646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F09CC3-CF52-4E3F-9CF3-FAC063A91A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0099"/>
          </a:solidFill>
        </p:spPr>
        <p:txBody>
          <a:bodyPr/>
          <a:lstStyle/>
          <a:p>
            <a:r>
              <a:rPr lang="cs-CZ" dirty="0"/>
              <a:t>DÚ – vyčisti měděnou minci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7627A76-39E8-46E9-967D-2DF5B410EE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Pomůcky: 10 Kč, sůl, ocet, miska</a:t>
            </a:r>
          </a:p>
          <a:p>
            <a:r>
              <a:rPr lang="cs-CZ" dirty="0"/>
              <a:t>1. Vyfoť minci před pokusem, vyber zašlou minci</a:t>
            </a:r>
          </a:p>
          <a:p>
            <a:r>
              <a:rPr lang="cs-CZ" dirty="0"/>
              <a:t>2. podle videa</a:t>
            </a:r>
          </a:p>
          <a:p>
            <a:r>
              <a:rPr lang="cs-CZ" dirty="0">
                <a:hlinkClick r:id="rId2"/>
              </a:rPr>
              <a:t>https://www.youtube.com/watch?v=pa0xsLu6kj0</a:t>
            </a:r>
            <a:endParaRPr lang="cs-CZ" dirty="0"/>
          </a:p>
          <a:p>
            <a:r>
              <a:rPr lang="cs-CZ" dirty="0"/>
              <a:t>3. Vyfoť minci po pokusu</a:t>
            </a:r>
          </a:p>
          <a:p>
            <a:endParaRPr lang="cs-CZ" dirty="0"/>
          </a:p>
          <a:p>
            <a:r>
              <a:rPr lang="cs-CZ" dirty="0"/>
              <a:t>DÚ – obě fotky zašli do TEAMS nebo na e-mail </a:t>
            </a:r>
            <a:r>
              <a:rPr lang="cs-CZ" dirty="0">
                <a:hlinkClick r:id="rId3"/>
              </a:rPr>
              <a:t>dagmar.hegrova@zspilnikov.cz</a:t>
            </a:r>
            <a:r>
              <a:rPr lang="cs-CZ" dirty="0"/>
              <a:t>  do pátku 19. 3. 2021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1742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9633BF-1CC6-4801-BF63-B1AA12610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1338"/>
          </a:xfrm>
          <a:solidFill>
            <a:srgbClr val="FFC000">
              <a:alpha val="47000"/>
            </a:srgbClr>
          </a:solidFill>
        </p:spPr>
        <p:txBody>
          <a:bodyPr/>
          <a:lstStyle/>
          <a:p>
            <a:r>
              <a:rPr lang="cs-CZ" dirty="0"/>
              <a:t>ŽELEZO        FERRUM     </a:t>
            </a:r>
            <a:r>
              <a:rPr lang="cs-CZ" dirty="0" err="1"/>
              <a:t>Fe</a:t>
            </a:r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418805E3-EADE-40A1-BD62-298A92E7C1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4436" y="1504169"/>
            <a:ext cx="6973686" cy="4344569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88F8BD07-847A-4708-AD6B-23196FC53740}"/>
              </a:ext>
            </a:extLst>
          </p:cNvPr>
          <p:cNvSpPr/>
          <p:nvPr/>
        </p:nvSpPr>
        <p:spPr>
          <a:xfrm>
            <a:off x="772998" y="94268"/>
            <a:ext cx="6520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Myšlenková bublina: obláček 5">
            <a:extLst>
              <a:ext uri="{FF2B5EF4-FFF2-40B4-BE49-F238E27FC236}">
                <a16:creationId xmlns:a16="http://schemas.microsoft.com/office/drawing/2014/main" id="{FE9A57A8-F038-464B-946D-87F05764EDD1}"/>
              </a:ext>
            </a:extLst>
          </p:cNvPr>
          <p:cNvSpPr/>
          <p:nvPr/>
        </p:nvSpPr>
        <p:spPr>
          <a:xfrm>
            <a:off x="10067827" y="1263192"/>
            <a:ext cx="1480008" cy="1112363"/>
          </a:xfrm>
          <a:prstGeom prst="cloudCallout">
            <a:avLst>
              <a:gd name="adj1" fmla="val -157776"/>
              <a:gd name="adj2" fmla="val 625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Pevná látka</a:t>
            </a:r>
          </a:p>
        </p:txBody>
      </p:sp>
      <p:sp>
        <p:nvSpPr>
          <p:cNvPr id="8" name="Myšlenková bublina: obláček 7">
            <a:extLst>
              <a:ext uri="{FF2B5EF4-FFF2-40B4-BE49-F238E27FC236}">
                <a16:creationId xmlns:a16="http://schemas.microsoft.com/office/drawing/2014/main" id="{2DBD2113-7E6C-4A1B-924F-05CAF9AAEFB5}"/>
              </a:ext>
            </a:extLst>
          </p:cNvPr>
          <p:cNvSpPr/>
          <p:nvPr/>
        </p:nvSpPr>
        <p:spPr>
          <a:xfrm>
            <a:off x="9832157" y="3676454"/>
            <a:ext cx="1847653" cy="1018094"/>
          </a:xfrm>
          <a:prstGeom prst="cloudCallout">
            <a:avLst>
              <a:gd name="adj1" fmla="val -127635"/>
              <a:gd name="adj2" fmla="val 9120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Stříbrně lesklé</a:t>
            </a:r>
          </a:p>
        </p:txBody>
      </p:sp>
      <p:sp>
        <p:nvSpPr>
          <p:cNvPr id="9" name="Myšlenková bublina: obláček 8">
            <a:extLst>
              <a:ext uri="{FF2B5EF4-FFF2-40B4-BE49-F238E27FC236}">
                <a16:creationId xmlns:a16="http://schemas.microsoft.com/office/drawing/2014/main" id="{624D8BA9-8F5C-495F-84FC-B6F8F1A5A526}"/>
              </a:ext>
            </a:extLst>
          </p:cNvPr>
          <p:cNvSpPr/>
          <p:nvPr/>
        </p:nvSpPr>
        <p:spPr>
          <a:xfrm>
            <a:off x="395926" y="1690688"/>
            <a:ext cx="2187018" cy="995952"/>
          </a:xfrm>
          <a:prstGeom prst="cloudCallout">
            <a:avLst>
              <a:gd name="adj1" fmla="val 50862"/>
              <a:gd name="adj2" fmla="val 10675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Vede elektrický proud</a:t>
            </a:r>
          </a:p>
        </p:txBody>
      </p:sp>
      <p:sp>
        <p:nvSpPr>
          <p:cNvPr id="10" name="Myšlenková bublina: obláček 9">
            <a:extLst>
              <a:ext uri="{FF2B5EF4-FFF2-40B4-BE49-F238E27FC236}">
                <a16:creationId xmlns:a16="http://schemas.microsoft.com/office/drawing/2014/main" id="{88CF0BBB-8F0F-4435-BB50-A574EC13A1D5}"/>
              </a:ext>
            </a:extLst>
          </p:cNvPr>
          <p:cNvSpPr/>
          <p:nvPr/>
        </p:nvSpPr>
        <p:spPr>
          <a:xfrm>
            <a:off x="179110" y="4012203"/>
            <a:ext cx="1838226" cy="1155109"/>
          </a:xfrm>
          <a:prstGeom prst="cloudCallout">
            <a:avLst>
              <a:gd name="adj1" fmla="val 115147"/>
              <a:gd name="adj2" fmla="val 6631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Měkký kov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362D67B8-F6AD-4546-AA13-28028FBCC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263" y="4678908"/>
            <a:ext cx="2133600" cy="2179092"/>
          </a:xfrm>
          <a:prstGeom prst="rect">
            <a:avLst/>
          </a:prstGeom>
        </p:spPr>
      </p:pic>
      <p:sp>
        <p:nvSpPr>
          <p:cNvPr id="12" name="Myšlenková bublina: obláček 11">
            <a:extLst>
              <a:ext uri="{FF2B5EF4-FFF2-40B4-BE49-F238E27FC236}">
                <a16:creationId xmlns:a16="http://schemas.microsoft.com/office/drawing/2014/main" id="{DAB64BA6-D645-4144-A995-86FC5E0750F6}"/>
              </a:ext>
            </a:extLst>
          </p:cNvPr>
          <p:cNvSpPr/>
          <p:nvPr/>
        </p:nvSpPr>
        <p:spPr>
          <a:xfrm>
            <a:off x="6716110" y="5768454"/>
            <a:ext cx="2811454" cy="1021229"/>
          </a:xfrm>
          <a:prstGeom prst="cloudCallout">
            <a:avLst>
              <a:gd name="adj1" fmla="val -71799"/>
              <a:gd name="adj2" fmla="val 2432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rezaví=koroduje</a:t>
            </a:r>
          </a:p>
        </p:txBody>
      </p:sp>
      <p:sp>
        <p:nvSpPr>
          <p:cNvPr id="13" name="Myšlenková bublina: obláček 12">
            <a:extLst>
              <a:ext uri="{FF2B5EF4-FFF2-40B4-BE49-F238E27FC236}">
                <a16:creationId xmlns:a16="http://schemas.microsoft.com/office/drawing/2014/main" id="{A66C212D-63DC-4A74-B72D-26CB20B9372B}"/>
              </a:ext>
            </a:extLst>
          </p:cNvPr>
          <p:cNvSpPr/>
          <p:nvPr/>
        </p:nvSpPr>
        <p:spPr>
          <a:xfrm>
            <a:off x="1490518" y="5938345"/>
            <a:ext cx="2187018" cy="851338"/>
          </a:xfrm>
          <a:prstGeom prst="cloudCallout">
            <a:avLst>
              <a:gd name="adj1" fmla="val 95874"/>
              <a:gd name="adj2" fmla="val 1130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magnetický</a:t>
            </a:r>
          </a:p>
        </p:txBody>
      </p:sp>
    </p:spTree>
    <p:extLst>
      <p:ext uri="{BB962C8B-B14F-4D97-AF65-F5344CB8AC3E}">
        <p14:creationId xmlns:p14="http://schemas.microsoft.com/office/powerpoint/2010/main" val="3791981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05E822-D95D-491D-AC71-B1DD26F23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Výskyt, zpracování železa</a:t>
            </a:r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19461C9-78FB-4E96-9177-8B48D7A662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4103" y="1527601"/>
            <a:ext cx="4223208" cy="490148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6EA9126-F743-4460-BB32-B7E6D09FD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35" y="1549779"/>
            <a:ext cx="2287058" cy="171359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7784421-DAEB-44B3-A448-998243D1A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97" y="3337636"/>
            <a:ext cx="2004050" cy="149886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BA9B45D-8D6C-406E-ABC9-9987A7E2D9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807671"/>
            <a:ext cx="1621411" cy="162141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81E6ECA-09B3-4EDE-8FA9-8892DA233A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767" y="1888077"/>
            <a:ext cx="4806791" cy="230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11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15733F-FEC0-4C46-9B97-0F9833666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Zpracování železa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08375D7-F6D2-4B33-9544-AAF598EF2D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litina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356432E7-1B06-4BD1-9D4E-BC6D689DF3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47691" y="2610328"/>
            <a:ext cx="2213040" cy="2078916"/>
          </a:xfrm>
          <a:prstGeom prst="rect">
            <a:avLst/>
          </a:prstGeom>
        </p:spPr>
      </p:pic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9989DBD7-8BEE-4135-91D2-8F51B8788A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ocel</a:t>
            </a:r>
          </a:p>
        </p:txBody>
      </p:sp>
      <p:pic>
        <p:nvPicPr>
          <p:cNvPr id="11" name="Zástupný symbol pro obsah 10">
            <a:extLst>
              <a:ext uri="{FF2B5EF4-FFF2-40B4-BE49-F238E27FC236}">
                <a16:creationId xmlns:a16="http://schemas.microsoft.com/office/drawing/2014/main" id="{22240E1B-FA50-4347-BF85-EC476ED24D6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564597" y="2610328"/>
            <a:ext cx="3286029" cy="184115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86AD38B-0A89-4867-9D05-E31F2A628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5356" y="2531098"/>
            <a:ext cx="3584759" cy="210330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B661CAD-AA0D-426C-BC2F-7350E15AE6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6736" y="3985280"/>
            <a:ext cx="1695645" cy="275651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233A4D6-7BCE-417D-AE8A-B69120A8A5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7006" y="4748225"/>
            <a:ext cx="2298391" cy="199356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528C010-2DED-4915-879F-9792ACB316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6705" y="4049733"/>
            <a:ext cx="2627604" cy="262760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F311E5D-EC6B-4B38-8558-FDB2BB7938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8411" y="4690404"/>
            <a:ext cx="2469094" cy="184724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EE2D2AA1-5FB9-4BF7-921E-6C92A189A2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67038" y="1607634"/>
            <a:ext cx="2609314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1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757AF8-E12C-4AE8-855A-5F08480AC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7494"/>
          </a:xfrm>
        </p:spPr>
        <p:txBody>
          <a:bodyPr/>
          <a:lstStyle/>
          <a:p>
            <a:r>
              <a:rPr lang="cs-CZ" dirty="0"/>
              <a:t>DÚ kontrola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41513C5-916A-41B5-B6EE-0B65306BA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2620"/>
            <a:ext cx="10515600" cy="4904343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1. Můžeme se setkat s chirurgickou ocelí ve šperkařství?</a:t>
            </a:r>
          </a:p>
          <a:p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Ano. Je  lehká. Slitina                            </a:t>
            </a:r>
            <a:r>
              <a:rPr lang="cs-CZ" dirty="0"/>
              <a:t>+</a:t>
            </a:r>
          </a:p>
          <a:p>
            <a:r>
              <a:rPr lang="cs-CZ" dirty="0"/>
              <a:t>2. Z jaké oceli jsou vyrobena rovnátka?</a:t>
            </a:r>
          </a:p>
          <a:p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Z nerezavějící oceli- korozivzdorné                           </a:t>
            </a:r>
            <a:r>
              <a:rPr lang="cs-CZ" dirty="0"/>
              <a:t>+ </a:t>
            </a:r>
          </a:p>
          <a:p>
            <a:r>
              <a:rPr lang="cs-CZ" dirty="0"/>
              <a:t>3. Co se nachází v Dillí?</a:t>
            </a:r>
          </a:p>
          <a:p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Z litiny 2 000 let starý, </a:t>
            </a:r>
            <a:r>
              <a:rPr lang="cs-CZ" dirty="0" err="1">
                <a:solidFill>
                  <a:schemeClr val="accent5">
                    <a:lumMod val="50000"/>
                  </a:schemeClr>
                </a:solidFill>
              </a:rPr>
              <a:t>tvz</a:t>
            </a:r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. železný sloup</a:t>
            </a:r>
          </a:p>
          <a:p>
            <a:r>
              <a:rPr lang="cs-CZ" dirty="0"/>
              <a:t>4. Z čeho se vyrábí podkova a proč?</a:t>
            </a:r>
          </a:p>
          <a:p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Z oceli, snížení namáhání šlach a proti uklouznutí</a:t>
            </a:r>
          </a:p>
          <a:p>
            <a:r>
              <a:rPr lang="cs-CZ" dirty="0"/>
              <a:t>5. Jak se projevuje nedostatek hořčíku v těle?</a:t>
            </a:r>
          </a:p>
          <a:p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Nespavost, podrážděnost</a:t>
            </a:r>
            <a:r>
              <a:rPr lang="cs-CZ" dirty="0"/>
              <a:t>….</a:t>
            </a:r>
          </a:p>
          <a:p>
            <a:r>
              <a:rPr lang="cs-CZ" dirty="0"/>
              <a:t>6. V  které části rostliny je hořčík?</a:t>
            </a:r>
          </a:p>
          <a:p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Listy- zelené barvivo - chlorofyl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7D7D49D9-9993-4A1D-9D79-45AA504C5F88}"/>
              </a:ext>
            </a:extLst>
          </p:cNvPr>
          <p:cNvSpPr/>
          <p:nvPr/>
        </p:nvSpPr>
        <p:spPr>
          <a:xfrm>
            <a:off x="4242062" y="1706252"/>
            <a:ext cx="707010" cy="395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Fe</a:t>
            </a:r>
            <a:endParaRPr lang="cs-CZ" dirty="0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CD930339-77B5-4F02-A6C6-E6F2BA78B4BF}"/>
              </a:ext>
            </a:extLst>
          </p:cNvPr>
          <p:cNvSpPr/>
          <p:nvPr/>
        </p:nvSpPr>
        <p:spPr>
          <a:xfrm>
            <a:off x="5222448" y="1706252"/>
            <a:ext cx="707010" cy="395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C</a:t>
            </a: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78FB5F33-450D-448B-9735-E729E703A327}"/>
              </a:ext>
            </a:extLst>
          </p:cNvPr>
          <p:cNvSpPr/>
          <p:nvPr/>
        </p:nvSpPr>
        <p:spPr>
          <a:xfrm>
            <a:off x="6262543" y="1725105"/>
            <a:ext cx="707010" cy="395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Cr</a:t>
            </a:r>
            <a:endParaRPr lang="cs-CZ" dirty="0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FED89DEA-3E8A-4AB1-8FAD-4EA6C0CC5CC5}"/>
              </a:ext>
            </a:extLst>
          </p:cNvPr>
          <p:cNvSpPr/>
          <p:nvPr/>
        </p:nvSpPr>
        <p:spPr>
          <a:xfrm>
            <a:off x="5872895" y="2470770"/>
            <a:ext cx="707010" cy="395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Fe</a:t>
            </a:r>
            <a:endParaRPr lang="cs-CZ" dirty="0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39629FC8-4E09-4D27-A9D6-6588FBA0865A}"/>
              </a:ext>
            </a:extLst>
          </p:cNvPr>
          <p:cNvSpPr/>
          <p:nvPr/>
        </p:nvSpPr>
        <p:spPr>
          <a:xfrm>
            <a:off x="6826573" y="2462290"/>
            <a:ext cx="707010" cy="395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C</a:t>
            </a: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ED84C2C3-9C7F-4912-9461-6DECBEA25AB4}"/>
              </a:ext>
            </a:extLst>
          </p:cNvPr>
          <p:cNvSpPr/>
          <p:nvPr/>
        </p:nvSpPr>
        <p:spPr>
          <a:xfrm>
            <a:off x="7970363" y="2488051"/>
            <a:ext cx="707010" cy="395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Cr</a:t>
            </a:r>
            <a:endParaRPr lang="cs-CZ"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FEFAE228-3A2B-4652-AAA8-0CAB0792C138}"/>
              </a:ext>
            </a:extLst>
          </p:cNvPr>
          <p:cNvSpPr/>
          <p:nvPr/>
        </p:nvSpPr>
        <p:spPr>
          <a:xfrm>
            <a:off x="8976671" y="2470769"/>
            <a:ext cx="707010" cy="395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Ni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463763B-49B8-4B75-93C1-F9F7CB77E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5290" y="3429000"/>
            <a:ext cx="314325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99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0F8B5C-21B6-42D5-8EE8-F2569111C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E8EA3C2C-5B2C-4538-90D7-C0501E0C8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3315" y="1153360"/>
            <a:ext cx="4948876" cy="494887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CE09AAB-EFD9-4DF2-BD7E-4B5E14B69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563" y="1951496"/>
            <a:ext cx="5711122" cy="335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610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43CC29-734C-418A-AC3F-7C8A50168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Reakce železa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BC404FF-D19A-4F8B-B753-A6E307E7D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96448" cy="4351338"/>
          </a:xfrm>
        </p:spPr>
        <p:txBody>
          <a:bodyPr/>
          <a:lstStyle/>
          <a:p>
            <a:r>
              <a:rPr lang="cs-CZ" dirty="0">
                <a:hlinkClick r:id="rId2"/>
              </a:rPr>
              <a:t>https://www.youtube.com/watch?v=OF4jHoCw1ZU</a:t>
            </a:r>
            <a:r>
              <a:rPr lang="cs-CZ" dirty="0"/>
              <a:t> reakce s chlorem</a:t>
            </a:r>
          </a:p>
          <a:p>
            <a:r>
              <a:rPr lang="cs-CZ" dirty="0">
                <a:hlinkClick r:id="rId3"/>
              </a:rPr>
              <a:t>https://www.youtube.com/watch?v=kVJofjOq0rc</a:t>
            </a:r>
            <a:r>
              <a:rPr lang="cs-CZ" dirty="0"/>
              <a:t> reakce se sírou</a:t>
            </a:r>
          </a:p>
          <a:p>
            <a:r>
              <a:rPr lang="cs-CZ" dirty="0">
                <a:hlinkClick r:id="rId4"/>
              </a:rPr>
              <a:t>https://www.youtube.com/watch?v=U5lFddVZkVU</a:t>
            </a:r>
            <a:r>
              <a:rPr lang="cs-CZ" dirty="0"/>
              <a:t> s kyselinou sírovou</a:t>
            </a:r>
            <a:endParaRPr lang="cs-CZ" sz="2600" dirty="0">
              <a:solidFill>
                <a:prstClr val="black"/>
              </a:solidFill>
            </a:endParaRPr>
          </a:p>
          <a:p>
            <a:pPr lvl="0"/>
            <a:endParaRPr lang="cs-CZ" sz="2600" dirty="0">
              <a:solidFill>
                <a:prstClr val="black"/>
              </a:solidFill>
            </a:endParaRPr>
          </a:p>
          <a:p>
            <a:pPr lvl="0"/>
            <a:endParaRPr lang="cs-CZ" sz="2600" dirty="0">
              <a:solidFill>
                <a:prstClr val="black"/>
              </a:solidFill>
            </a:endParaRP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0777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F1C87D-79F4-4411-A774-8DFE02DAF5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MĚĎ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886E69B-BFE9-4B38-B3D9-DDAC7E4A8B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DOBA BRONZOVÁ</a:t>
            </a:r>
          </a:p>
        </p:txBody>
      </p:sp>
    </p:spTree>
    <p:extLst>
      <p:ext uri="{BB962C8B-B14F-4D97-AF65-F5344CB8AC3E}">
        <p14:creationId xmlns:p14="http://schemas.microsoft.com/office/powerpoint/2010/main" val="7751732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586790-12B3-4965-8644-4A43A3469AB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0099"/>
          </a:solidFill>
        </p:spPr>
        <p:txBody>
          <a:bodyPr/>
          <a:lstStyle/>
          <a:p>
            <a:r>
              <a:rPr lang="cs-CZ" dirty="0"/>
              <a:t>MĚĎ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51CD39D-7101-4512-B897-07F2008CB6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ČERVENOHNĚDÝ  KOV</a:t>
            </a:r>
          </a:p>
          <a:p>
            <a:r>
              <a:rPr lang="cs-CZ" dirty="0"/>
              <a:t>VODIČ tepla a elektřiny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VYSKYTUJE SE RYZÍ I VE SLOUČENINÁCH</a:t>
            </a:r>
          </a:p>
          <a:p>
            <a:endParaRPr lang="cs-CZ" dirty="0"/>
          </a:p>
          <a:p>
            <a:r>
              <a:rPr lang="cs-CZ" dirty="0"/>
              <a:t>ZLEPŠENÍ VLASTNOSTI - SLITINY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741FD5E-E11C-43D7-B739-67FF1DD01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3757" y="176034"/>
            <a:ext cx="3130043" cy="295389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095FF48-51D1-4A41-BAF6-8AF012325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7081" y="3429000"/>
            <a:ext cx="3743394" cy="2803932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2769E550-5470-4A02-9E57-BCC61B64E7C3}"/>
              </a:ext>
            </a:extLst>
          </p:cNvPr>
          <p:cNvSpPr/>
          <p:nvPr/>
        </p:nvSpPr>
        <p:spPr>
          <a:xfrm>
            <a:off x="8135007" y="5612524"/>
            <a:ext cx="1902372" cy="4834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CHALKOPYRIT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721E865-FDFC-4CED-8E69-1970D7F671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97" t="31182" r="22414" b="14624"/>
          <a:stretch/>
        </p:blipFill>
        <p:spPr>
          <a:xfrm>
            <a:off x="3971200" y="4939862"/>
            <a:ext cx="3743393" cy="1672459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51FA8CE5-40C9-4B32-A7CA-31F24F30E9F9}"/>
              </a:ext>
            </a:extLst>
          </p:cNvPr>
          <p:cNvSpPr/>
          <p:nvPr/>
        </p:nvSpPr>
        <p:spPr>
          <a:xfrm>
            <a:off x="3971199" y="6232932"/>
            <a:ext cx="2124801" cy="4201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MELAFYR</a:t>
            </a:r>
          </a:p>
        </p:txBody>
      </p:sp>
    </p:spTree>
    <p:extLst>
      <p:ext uri="{BB962C8B-B14F-4D97-AF65-F5344CB8AC3E}">
        <p14:creationId xmlns:p14="http://schemas.microsoft.com/office/powerpoint/2010/main" val="20889347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</TotalTime>
  <Words>525</Words>
  <Application>Microsoft Office PowerPoint</Application>
  <PresentationFormat>Širokoúhlá obrazovka</PresentationFormat>
  <Paragraphs>91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Motiv Office</vt:lpstr>
      <vt:lpstr>Hořčík – Magnezium    Mg</vt:lpstr>
      <vt:lpstr>ŽELEZO        FERRUM     Fe</vt:lpstr>
      <vt:lpstr>Výskyt, zpracování železa</vt:lpstr>
      <vt:lpstr>Zpracování železa</vt:lpstr>
      <vt:lpstr>DÚ kontrola</vt:lpstr>
      <vt:lpstr>Prezentace aplikace PowerPoint</vt:lpstr>
      <vt:lpstr>Reakce železa</vt:lpstr>
      <vt:lpstr>MĚĎ</vt:lpstr>
      <vt:lpstr>MĚĎ</vt:lpstr>
      <vt:lpstr>SLITINY MĚDI</vt:lpstr>
      <vt:lpstr>MĚĎ V MINCÍCH</vt:lpstr>
      <vt:lpstr>REAKCE MĚDI</vt:lpstr>
      <vt:lpstr>SLITINA ALPAKA   Cu + Ni + Zn „NOVÉ STŘÍBRO“</vt:lpstr>
      <vt:lpstr>Reakce mědi</vt:lpstr>
      <vt:lpstr>POUŽITÍ MĚDI</vt:lpstr>
      <vt:lpstr>KOROZE MĚDI – MĚDĚNKA SOUVISLÁ VRSTVA ZELENAVÁ        </vt:lpstr>
      <vt:lpstr>MĚĎ   Cu  (CUPRUM)   (zápis)</vt:lpstr>
      <vt:lpstr>DÚ – vyčisti měděnou minci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ALKALICKÉ KOVY</dc:title>
  <dc:creator>Dagmar Hegrová</dc:creator>
  <cp:lastModifiedBy>Dagmar Hegrová</cp:lastModifiedBy>
  <cp:revision>45</cp:revision>
  <dcterms:created xsi:type="dcterms:W3CDTF">2021-03-01T17:14:02Z</dcterms:created>
  <dcterms:modified xsi:type="dcterms:W3CDTF">2021-03-15T18:46:36Z</dcterms:modified>
</cp:coreProperties>
</file>