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68" r:id="rId5"/>
    <p:sldId id="25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62606-2F8B-4997-BE68-1F6E18ED8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2887C54-2C3E-4AE0-A565-6778D056A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6C6812-5C2E-40A8-B002-50364CE6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FFDB-A1E1-45E9-8E91-C9699BDAE663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104659-BAE8-4342-A4C4-097A5D17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F26166-AE07-47D6-B9D4-12EECEEC8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A1C7-D3D9-4257-8485-AFE3E5903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68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628A0-E5A8-4AF5-9CDC-297B57DD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050C3E3-2F60-402D-8554-5B0C8E29A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88F698-A5FD-45E3-8101-E2E3F57BB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FFDB-A1E1-45E9-8E91-C9699BDAE663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7D6B07-8E89-483C-9DED-E79E9C714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F351AA-EA19-4E6D-A3CF-E4B1E1AD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A1C7-D3D9-4257-8485-AFE3E5903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80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01B3E76-CD1A-470F-A00E-160D5AD52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19B7D7F-CAC3-4DDC-9F60-E7B629F32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056C6C-39FB-433C-B3AB-A85E6AB2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FFDB-A1E1-45E9-8E91-C9699BDAE663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BE3500-3D28-43D1-AEF4-3E5C105D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8964C5-FCDE-4144-B8F5-76E0F8F52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A1C7-D3D9-4257-8485-AFE3E5903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07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306095-5621-406C-9AAB-9C2BB789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60E4E1-B5B3-4DAC-81C6-7BFFB7AD5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EC0BC6-F698-4589-A275-5F38884F9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FFDB-A1E1-45E9-8E91-C9699BDAE663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4034A6-9BAB-4D98-9F7B-9BF99E789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922EEC-D28A-4994-8320-07086F311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A1C7-D3D9-4257-8485-AFE3E5903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43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6F1F43-E0C9-4494-B272-E598BAC5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99E3E48-2EE9-4F84-BE47-EFA1F0E5C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1539E4-F1A3-4A89-AB50-F260F20F3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FFDB-A1E1-45E9-8E91-C9699BDAE663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9741C2-129D-44F4-986D-52374B384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E5AFC6-3724-4951-B125-41B8730D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A1C7-D3D9-4257-8485-AFE3E5903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53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FF616A-016B-4BBF-9FDD-1017FB339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01E9F7-5092-4202-96DA-2EA22C9F6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ABDBF72-1695-442C-8745-29DC44E5E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3EB20A-1F5F-47DD-8251-03CCA962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FFDB-A1E1-45E9-8E91-C9699BDAE663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AC0BB0-E1F9-424D-929F-D871B93C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28A7A1B-1950-4047-8847-6CFA5046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A1C7-D3D9-4257-8485-AFE3E5903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98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246187-9882-4889-A098-8CD024C53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EDDA7C3-8756-4169-901B-AB73F3B60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010866A-A47B-4F3B-9706-49585E927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964DD6D-1527-42FC-B974-D97EFAA67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6283488-B281-425B-95CD-53395CB2D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6BD0404-5093-4486-A9F0-897B3DBC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FFDB-A1E1-45E9-8E91-C9699BDAE663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BA4A9A5-ED99-4872-8D98-F278AD664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6680FFE-2D7E-45AF-B02E-0D11C7D2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A1C7-D3D9-4257-8485-AFE3E5903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81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B6E52A-E5BF-4416-B2A1-21C2E6B07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18B956F-3523-4FBC-BD0A-EDEF7704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FFDB-A1E1-45E9-8E91-C9699BDAE663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E30F06D-FB9C-40BD-ABEB-CFA6B4FE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75E95B1-DDFE-4D97-86A4-EE083AF00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A1C7-D3D9-4257-8485-AFE3E5903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90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60B029D-6115-48D2-BCFB-FDB9E30A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FFDB-A1E1-45E9-8E91-C9699BDAE663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BE4E054-E258-4E86-9092-2841724A0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D4C370A-B3B6-448E-96DA-324E81E99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A1C7-D3D9-4257-8485-AFE3E5903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15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FFC00-6FB2-46CA-BEEA-F3D2B1B4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A91419-3D11-42EA-867A-9A1A53343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8BAC25D-F7EF-4F50-A82E-4DFE8058F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3E9C6D-B749-49C0-BA9F-F2AA385D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FFDB-A1E1-45E9-8E91-C9699BDAE663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0E6374-3DCE-4D9B-82A5-881DAF43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0248A0-5923-4922-8BFC-42AABFE5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A1C7-D3D9-4257-8485-AFE3E5903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23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A3D11-830D-430D-8DF8-34761F1B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887CD71-E40F-49BB-9739-8245700D8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C1F54D4-8A1D-41D5-80C1-E91CCD86B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7160A9-2932-4340-93A7-A7EEBDCF6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FFDB-A1E1-45E9-8E91-C9699BDAE663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37AD82-E306-48E9-B72F-2153E19C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D0B30A-263C-484E-96CA-9275C1BD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A1C7-D3D9-4257-8485-AFE3E5903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13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  <a:alpha val="47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C6DDD0D-45AA-43C7-BC80-4C5E2C83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166B80B-545E-438E-826F-19F0A2308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9FD12C-7576-4FB2-91DF-0988F7BBF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5FFDB-A1E1-45E9-8E91-C9699BDAE663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FAE488-1313-4F7B-86F2-90408CCB2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42C77B-C9A6-4D77-8501-CBCA22996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0A1C7-D3D9-4257-8485-AFE3E59033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05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J0cPT-8La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7dtpWOEUiQ" TargetMode="External"/><Relationship Id="rId2" Type="http://schemas.openxmlformats.org/officeDocument/2006/relationships/hyperlink" Target="mailto:dagmar.hegrova@zspilnikov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f9y1pxyR7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59A6C-C726-4541-81E5-84D4709F53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Opakování</a:t>
            </a:r>
            <a:br>
              <a:rPr lang="cs-CZ" dirty="0"/>
            </a:br>
            <a:r>
              <a:rPr lang="cs-CZ" dirty="0"/>
              <a:t>mlži – škeble rybničná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F9D8EA-0909-467B-B13F-D053633FDB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28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FDE8B3-9E78-45C9-9C75-E24882BE5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Zéva obrovská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C44A7F-40C3-4558-9D59-A70F6C874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Největší mlž</a:t>
            </a:r>
          </a:p>
          <a:p>
            <a:r>
              <a:rPr lang="cs-CZ" dirty="0"/>
              <a:t>1, 2 m lastury, 200 kg</a:t>
            </a:r>
          </a:p>
          <a:p>
            <a:r>
              <a:rPr lang="cs-CZ" dirty="0"/>
              <a:t>korálové útesy teplých mělčích vod Indického a Tichého oceánu</a:t>
            </a:r>
          </a:p>
          <a:p>
            <a:r>
              <a:rPr lang="cs-CZ" dirty="0"/>
              <a:t>řasy, plankton</a:t>
            </a:r>
          </a:p>
          <a:p>
            <a:r>
              <a:rPr lang="cs-CZ" dirty="0"/>
              <a:t>každá má charakteristické zabarvení</a:t>
            </a:r>
          </a:p>
          <a:p>
            <a:r>
              <a:rPr lang="cs-CZ" sz="2000" dirty="0"/>
              <a:t>Vajíčka a spermie volně plavou ve vodě a splynou – larva- vylučuje křídovou schránku</a:t>
            </a:r>
          </a:p>
          <a:p>
            <a:r>
              <a:rPr lang="cs-CZ" sz="2000" dirty="0"/>
              <a:t>Samec 8 let – hermafroditi- samice</a:t>
            </a:r>
          </a:p>
          <a:p>
            <a:r>
              <a:rPr lang="cs-CZ" sz="2000" dirty="0">
                <a:hlinkClick r:id="rId2"/>
              </a:rPr>
              <a:t>https://www.youtube.com/watch?v=WJ0cPT-8Lao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36900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1E62BBC-1197-408C-AD08-25D129D87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85" y="421462"/>
            <a:ext cx="4478616" cy="300753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617B2A1-A53C-447A-8C36-C0F864E13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204" y="240300"/>
            <a:ext cx="5533289" cy="581121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AC9F05F-2BDB-498B-8EF1-FD9D0DAAE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85" y="3500143"/>
            <a:ext cx="4860450" cy="323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15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BEFB3-AE71-4B7D-883A-2F3C59705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Další mlži  (zápis)- DÚ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4D097B-B5C3-42D7-B093-029C31AAC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Perlorodka říční- </a:t>
            </a:r>
            <a:r>
              <a:rPr lang="cs-CZ" dirty="0"/>
              <a:t>sladké, chladné vody, silná vrstva perleti, v ČR</a:t>
            </a:r>
          </a:p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Slaná voda:</a:t>
            </a:r>
          </a:p>
          <a:p>
            <a:r>
              <a:rPr lang="cs-CZ" b="1" dirty="0"/>
              <a:t>Perlotvorka mořská </a:t>
            </a:r>
            <a:r>
              <a:rPr lang="cs-CZ" dirty="0"/>
              <a:t>–silná vrstva perleti – perly (1mm/rok),  chov</a:t>
            </a:r>
          </a:p>
          <a:p>
            <a:r>
              <a:rPr lang="cs-CZ" b="1" dirty="0"/>
              <a:t>Slávka jedlá- </a:t>
            </a:r>
            <a:r>
              <a:rPr lang="cs-CZ" dirty="0"/>
              <a:t>oválné lastury, přichycena k podkladu</a:t>
            </a:r>
          </a:p>
          <a:p>
            <a:r>
              <a:rPr lang="cs-CZ" b="1" dirty="0"/>
              <a:t>Srdcovka jedlá </a:t>
            </a:r>
            <a:r>
              <a:rPr lang="cs-CZ" dirty="0"/>
              <a:t>– rýhy na lasturách, dvě stejně velké</a:t>
            </a:r>
          </a:p>
          <a:p>
            <a:r>
              <a:rPr lang="cs-CZ" b="1" dirty="0"/>
              <a:t>Hřebenatky</a:t>
            </a:r>
            <a:r>
              <a:rPr lang="cs-CZ" dirty="0"/>
              <a:t> – horní lastury plochá, vlnitá</a:t>
            </a:r>
          </a:p>
          <a:p>
            <a:r>
              <a:rPr lang="cs-CZ" b="1" dirty="0"/>
              <a:t>Zéva obrovská- </a:t>
            </a:r>
            <a:r>
              <a:rPr lang="cs-CZ" dirty="0"/>
              <a:t>největší mlž, obrovské, vlnité lastury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560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72D102-0CB3-4A47-93D0-FBDAA1FA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Písemné opakování -10 min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AAA2A5-4370-4D43-BB32-B8AAB80C6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Jen odpovědi</a:t>
            </a:r>
          </a:p>
          <a:p>
            <a:r>
              <a:rPr lang="cs-CZ" dirty="0"/>
              <a:t>Zaslat do tří minut po ukončení písemné práce</a:t>
            </a:r>
          </a:p>
          <a:p>
            <a:pPr marL="0" indent="0">
              <a:buNone/>
            </a:pPr>
            <a:r>
              <a:rPr lang="cs-CZ" dirty="0"/>
              <a:t>na </a:t>
            </a:r>
            <a:r>
              <a:rPr lang="cs-CZ" dirty="0">
                <a:hlinkClick r:id="rId2"/>
              </a:rPr>
              <a:t>dagmar.hegrova@zspilnikov.cz</a:t>
            </a:r>
            <a:r>
              <a:rPr lang="cs-CZ" dirty="0"/>
              <a:t> nebo T</a:t>
            </a:r>
            <a:r>
              <a:rPr lang="cs-CZ"/>
              <a:t>eams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https://www.youtube.com/watch?v=D7dtpWOEUiQ</a:t>
            </a:r>
            <a:r>
              <a:rPr lang="cs-CZ" dirty="0"/>
              <a:t> perly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https://www.youtube.com/watch?v=Tf9y1pxyR7s</a:t>
            </a:r>
            <a:r>
              <a:rPr lang="cs-CZ" dirty="0"/>
              <a:t> hřebenatka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117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Schránka mlžů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9416"/>
            <a:ext cx="7239000" cy="513195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 chitinu, vápence a perleťoviny</a:t>
            </a:r>
          </a:p>
          <a:p>
            <a:r>
              <a:rPr lang="cs-CZ" dirty="0"/>
              <a:t>tvořena dvěma lasturami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lastury chrání vnitřní orgány a svalnatou nohu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9" y="2633663"/>
            <a:ext cx="4935041" cy="324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Čárový popisek 1 3"/>
          <p:cNvSpPr/>
          <p:nvPr/>
        </p:nvSpPr>
        <p:spPr>
          <a:xfrm>
            <a:off x="7222110" y="1760105"/>
            <a:ext cx="1466178" cy="612648"/>
          </a:xfrm>
          <a:prstGeom prst="borderCallout1">
            <a:avLst>
              <a:gd name="adj1" fmla="val 18750"/>
              <a:gd name="adj2" fmla="val -8333"/>
              <a:gd name="adj3" fmla="val 257231"/>
              <a:gd name="adj4" fmla="val -115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Vrstva perleti</a:t>
            </a:r>
          </a:p>
        </p:txBody>
      </p:sp>
      <p:sp>
        <p:nvSpPr>
          <p:cNvPr id="5" name="Čárový popisek 1 4"/>
          <p:cNvSpPr/>
          <p:nvPr/>
        </p:nvSpPr>
        <p:spPr>
          <a:xfrm>
            <a:off x="8222730" y="3933056"/>
            <a:ext cx="1163935" cy="612648"/>
          </a:xfrm>
          <a:prstGeom prst="borderCallout1">
            <a:avLst>
              <a:gd name="adj1" fmla="val 18750"/>
              <a:gd name="adj2" fmla="val -8333"/>
              <a:gd name="adj3" fmla="val 98932"/>
              <a:gd name="adj4" fmla="val -156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Pružný vaz</a:t>
            </a:r>
          </a:p>
        </p:txBody>
      </p:sp>
      <p:sp>
        <p:nvSpPr>
          <p:cNvPr id="7" name="Čárový popisek 1 6"/>
          <p:cNvSpPr/>
          <p:nvPr/>
        </p:nvSpPr>
        <p:spPr>
          <a:xfrm>
            <a:off x="8222730" y="5301208"/>
            <a:ext cx="1235943" cy="612648"/>
          </a:xfrm>
          <a:prstGeom prst="borderCallout1">
            <a:avLst>
              <a:gd name="adj1" fmla="val 18750"/>
              <a:gd name="adj2" fmla="val -8333"/>
              <a:gd name="adj3" fmla="val -43538"/>
              <a:gd name="adj4" fmla="val -124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svěrače</a:t>
            </a:r>
          </a:p>
        </p:txBody>
      </p:sp>
      <p:cxnSp>
        <p:nvCxnSpPr>
          <p:cNvPr id="9" name="Přímá spojnice 8"/>
          <p:cNvCxnSpPr/>
          <p:nvPr/>
        </p:nvCxnSpPr>
        <p:spPr>
          <a:xfrm flipH="1" flipV="1">
            <a:off x="5447929" y="4869160"/>
            <a:ext cx="2774801" cy="738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0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DCF6E-489D-4C66-8F7F-ABAD62A51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77" y="309360"/>
            <a:ext cx="10515600" cy="1325563"/>
          </a:xfrm>
        </p:spPr>
        <p:txBody>
          <a:bodyPr/>
          <a:lstStyle/>
          <a:p>
            <a:r>
              <a:rPr lang="cs-CZ" dirty="0"/>
              <a:t>Škeble rybničná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18550C2-FBC8-4EA4-839F-D4A763E06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382" y="1856095"/>
            <a:ext cx="3822523" cy="314580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32A808E-4798-44C8-AAA4-852BB4722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95825"/>
            <a:ext cx="5157663" cy="29263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77EFAE7-6AE6-4C2C-98CB-241F21FE4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428" y="4391982"/>
            <a:ext cx="3176291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8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3C84E9-2D74-4607-B327-A5129A9B3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BDE856-4AAF-44C5-AFF3-8EDB97145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</a:t>
            </a:r>
            <a:r>
              <a:rPr lang="cs-CZ" dirty="0" err="1"/>
              <a:t>glochidie</a:t>
            </a:r>
            <a:r>
              <a:rPr lang="cs-CZ" dirty="0"/>
              <a:t>?</a:t>
            </a:r>
          </a:p>
          <a:p>
            <a:r>
              <a:rPr lang="cs-CZ" dirty="0"/>
              <a:t>LARVA ŠKEBLE</a:t>
            </a:r>
          </a:p>
          <a:p>
            <a:endParaRPr lang="cs-CZ" dirty="0"/>
          </a:p>
          <a:p>
            <a:r>
              <a:rPr lang="cs-CZ" dirty="0"/>
              <a:t>Pomocí učebnice vypiš mlže, kteří žijí ve slaných vodách.(str. 60)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Kontrola ve čtvrtek na online hodině.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85284BF-D4B2-4CB8-8097-B593D728F46B}"/>
              </a:ext>
            </a:extLst>
          </p:cNvPr>
          <p:cNvSpPr/>
          <p:nvPr/>
        </p:nvSpPr>
        <p:spPr>
          <a:xfrm>
            <a:off x="1112363" y="2347274"/>
            <a:ext cx="2403835" cy="46191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6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FF7C3-A50F-4495-B1B7-30BFB9D9F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Perlorodka říční- </a:t>
            </a:r>
            <a:r>
              <a:rPr lang="cs-CZ" sz="2800" dirty="0"/>
              <a:t>sladkovodní mlž, silné lastury, chladné vody, občas perla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AF3AD92-CEE0-4AEE-B2E9-365A984FB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354" y="1995307"/>
            <a:ext cx="6532543" cy="43513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F8EEB75-819A-40C2-8B1C-A6F6F184D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296" y="1536322"/>
            <a:ext cx="3163188" cy="37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4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58934-644E-412E-A7F8-C576519F5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B0F0"/>
                </a:solidFill>
              </a:rPr>
              <a:t>Perlotvorka mořská </a:t>
            </a:r>
            <a:r>
              <a:rPr lang="cs-CZ" dirty="0"/>
              <a:t>– </a:t>
            </a:r>
            <a:r>
              <a:rPr lang="cs-CZ" sz="2700" dirty="0"/>
              <a:t>Mexický záliv, JV Indický oceán, Z Tichého oceánu, tvoří perly, třikrát za sebou, 1 mm za rok, 1 černá perla=15 000  perlotvorek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11F38FD-CF7C-4E7D-8B23-42405EAD7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0238" y="1690688"/>
            <a:ext cx="6355836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84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AE17D1-E923-45D0-AF01-BA8A83D02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72722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B0F0"/>
                </a:solidFill>
              </a:rPr>
              <a:t>Slávka jedlá</a:t>
            </a:r>
            <a:br>
              <a:rPr lang="cs-CZ" dirty="0"/>
            </a:br>
            <a:r>
              <a:rPr lang="cs-CZ" sz="3100" dirty="0"/>
              <a:t>poloslaná voda, na mělčinách, oválné lastury, rýhované, přichycené k podkladu vlákny, které vylučují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A857003-2A00-4D11-B329-389FF83AB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1235" y="2852245"/>
            <a:ext cx="4286250" cy="307657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BC580CC-289D-484F-91A3-BAE7FC950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6" y="2724595"/>
            <a:ext cx="5478830" cy="307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02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5DB330-09A5-4B79-8557-CA65E8F31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Ústřice jedlá</a:t>
            </a:r>
            <a:br>
              <a:rPr lang="cs-CZ" dirty="0"/>
            </a:br>
            <a:r>
              <a:rPr lang="cs-CZ" sz="2000" dirty="0"/>
              <a:t>nepohybuje se, nemá barevné lastury, jen hrbolky, dvakrát do roka mění pohlaví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F2B09FC-EDA1-4004-AE57-CEDEDC8F3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422" y="2776152"/>
            <a:ext cx="3571875" cy="26765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5269BC6-8719-4C0A-85EB-A9F6DBAD0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550" y="2085925"/>
            <a:ext cx="31432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1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1F709-E988-4906-AAF9-CD4C2E7D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9573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B0F0"/>
                </a:solidFill>
              </a:rPr>
              <a:t>Srdcovka	</a:t>
            </a:r>
            <a:r>
              <a:rPr lang="cs-CZ" dirty="0"/>
              <a:t>				</a:t>
            </a:r>
            <a:r>
              <a:rPr lang="cs-CZ" dirty="0">
                <a:solidFill>
                  <a:srgbClr val="00B0F0"/>
                </a:solidFill>
              </a:rPr>
              <a:t>Hřebenatka</a:t>
            </a:r>
            <a:br>
              <a:rPr lang="cs-CZ" dirty="0"/>
            </a:br>
            <a:r>
              <a:rPr lang="cs-CZ" sz="2400" dirty="0"/>
              <a:t>lastury rýhované, stejně velké			Středozemní moře, hermafrodit, spodní část</a:t>
            </a:r>
            <a:br>
              <a:rPr lang="cs-CZ" sz="2400" dirty="0"/>
            </a:br>
            <a:r>
              <a:rPr lang="cs-CZ" sz="2400" dirty="0"/>
              <a:t>vajíčka a spermie do vody- larvy se vznášejí	lastury vypouklá			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791A7BA-C5EE-4AF2-9D78-1E3740C48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673" y="1690688"/>
            <a:ext cx="2829270" cy="229523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A322D34-C24F-4BEA-847B-537D09673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367" y="3733210"/>
            <a:ext cx="3829199" cy="286820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FBD907D-3296-44A4-B072-18119ED8F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438" y="3273425"/>
            <a:ext cx="3686175" cy="32194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B4836B4-7349-44FD-B0E1-F37852C5F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2091" y="1689069"/>
            <a:ext cx="36861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435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371</Words>
  <Application>Microsoft Office PowerPoint</Application>
  <PresentationFormat>Širokoúhlá obrazovka</PresentationFormat>
  <Paragraphs>56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Opakování mlži – škeble rybničná</vt:lpstr>
      <vt:lpstr>Schránka mlžů</vt:lpstr>
      <vt:lpstr>Škeble rybničná</vt:lpstr>
      <vt:lpstr>DÚ z online hodiny</vt:lpstr>
      <vt:lpstr>Perlorodka říční- sladkovodní mlž, silné lastury, chladné vody, občas perla</vt:lpstr>
      <vt:lpstr>Perlotvorka mořská – Mexický záliv, JV Indický oceán, Z Tichého oceánu, tvoří perly, třikrát za sebou, 1 mm za rok, 1 černá perla=15 000  perlotvorek</vt:lpstr>
      <vt:lpstr>Slávka jedlá poloslaná voda, na mělčinách, oválné lastury, rýhované, přichycené k podkladu vlákny, které vylučují </vt:lpstr>
      <vt:lpstr>Ústřice jedlá nepohybuje se, nemá barevné lastury, jen hrbolky, dvakrát do roka mění pohlaví</vt:lpstr>
      <vt:lpstr>Srdcovka     Hřebenatka lastury rýhované, stejně velké   Středozemní moře, hermafrodit, spodní část vajíčka a spermie do vody- larvy se vznášejí lastury vypouklá   </vt:lpstr>
      <vt:lpstr>Zéva obrovská</vt:lpstr>
      <vt:lpstr>Prezentace aplikace PowerPoint</vt:lpstr>
      <vt:lpstr>Další mlži  (zápis)- DÚ</vt:lpstr>
      <vt:lpstr>Písemné opakování -10 min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Opakování mlži – škeble rybničná</dc:title>
  <dc:creator>Dagmar Hegrová</dc:creator>
  <cp:lastModifiedBy>Zbyněk Koláčný</cp:lastModifiedBy>
  <cp:revision>14</cp:revision>
  <dcterms:created xsi:type="dcterms:W3CDTF">2021-02-24T13:09:29Z</dcterms:created>
  <dcterms:modified xsi:type="dcterms:W3CDTF">2021-02-26T06:23:30Z</dcterms:modified>
</cp:coreProperties>
</file>