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6" r:id="rId2"/>
    <p:sldId id="260" r:id="rId3"/>
    <p:sldId id="261" r:id="rId4"/>
    <p:sldId id="262" r:id="rId5"/>
    <p:sldId id="286" r:id="rId6"/>
    <p:sldId id="285" r:id="rId7"/>
    <p:sldId id="277" r:id="rId8"/>
    <p:sldId id="278" r:id="rId9"/>
    <p:sldId id="279" r:id="rId10"/>
    <p:sldId id="280" r:id="rId11"/>
    <p:sldId id="282" r:id="rId12"/>
    <p:sldId id="281" r:id="rId13"/>
    <p:sldId id="274" r:id="rId14"/>
    <p:sldId id="265" r:id="rId15"/>
    <p:sldId id="266" r:id="rId16"/>
    <p:sldId id="272" r:id="rId17"/>
    <p:sldId id="273" r:id="rId18"/>
    <p:sldId id="275" r:id="rId19"/>
    <p:sldId id="283" r:id="rId20"/>
    <p:sldId id="287" r:id="rId21"/>
    <p:sldId id="284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1DC26-D180-4D38-95EF-837E1A0D4994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0B82C-F460-4C32-BB04-E87C02B837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21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8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22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91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0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92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74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77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76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B82C-F460-4C32-BB04-E87C02B8376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07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56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4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166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97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03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42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68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57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76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7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03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B5DF7-EEAF-4243-B4D0-5E58D96836F9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8FA49-576C-4900-9D5B-D076FA1352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7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Hummingbird_flight_profil.sv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Regulus_regulus_1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Ostriches_cape_point_cropped.jpg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://cs.wikipedia.org/wiki/Soubor:Greater_Rhea_(Rhea_americana)_-Argentina-8.jpg" TargetMode="Externa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Ostriches_cape_point_cropped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dagmar.hegrova@zspilnikov.cz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tMWiBkXxM" TargetMode="External"/><Relationship Id="rId2" Type="http://schemas.openxmlformats.org/officeDocument/2006/relationships/hyperlink" Target="https://www.youtube.com/watch?v=dNCZPm3QBX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cqhQVE7II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Greater_Rhea_(Rhea_americana)_-Argentina-8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E6F5D-C092-4035-8FF5-2992936C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Vyber znaky běžců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9E5976-C13F-439C-BE16-23A9B3D7B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C3697D-C80D-44E3-9215-79ECE03D39F2}"/>
              </a:ext>
            </a:extLst>
          </p:cNvPr>
          <p:cNvSpPr/>
          <p:nvPr/>
        </p:nvSpPr>
        <p:spPr>
          <a:xfrm>
            <a:off x="1115616" y="1655872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hlava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C2EC101-7884-4B4A-8DDE-148E44DF2D82}"/>
              </a:ext>
            </a:extLst>
          </p:cNvPr>
          <p:cNvSpPr/>
          <p:nvPr/>
        </p:nvSpPr>
        <p:spPr>
          <a:xfrm>
            <a:off x="1110680" y="5007287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běhají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4DE11A0-9F9A-49FD-8663-77573EC44B25}"/>
              </a:ext>
            </a:extLst>
          </p:cNvPr>
          <p:cNvSpPr/>
          <p:nvPr/>
        </p:nvSpPr>
        <p:spPr>
          <a:xfrm>
            <a:off x="5633668" y="4027380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Dlouhé mohutné končetiny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DA64A4D-B50A-451F-8568-7A137124FCA9}"/>
              </a:ext>
            </a:extLst>
          </p:cNvPr>
          <p:cNvSpPr/>
          <p:nvPr/>
        </p:nvSpPr>
        <p:spPr>
          <a:xfrm>
            <a:off x="5639596" y="3237955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Krátký krk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23EDCF6-07FD-44FF-919C-FCBA37B8CBC1}"/>
              </a:ext>
            </a:extLst>
          </p:cNvPr>
          <p:cNvSpPr/>
          <p:nvPr/>
        </p:nvSpPr>
        <p:spPr>
          <a:xfrm>
            <a:off x="5633668" y="2379257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Na hrudní kost – bez hřebene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B6CAB60-05DB-4391-97F5-10FDCD7AD6BC}"/>
              </a:ext>
            </a:extLst>
          </p:cNvPr>
          <p:cNvSpPr/>
          <p:nvPr/>
        </p:nvSpPr>
        <p:spPr>
          <a:xfrm>
            <a:off x="5580112" y="1564369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Neumí létat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8CB13CC-188B-4780-A96C-9207333F0631}"/>
              </a:ext>
            </a:extLst>
          </p:cNvPr>
          <p:cNvSpPr/>
          <p:nvPr/>
        </p:nvSpPr>
        <p:spPr>
          <a:xfrm>
            <a:off x="1115616" y="2481895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létají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E0A7250-3093-40A3-B689-81F845F0AA99}"/>
              </a:ext>
            </a:extLst>
          </p:cNvPr>
          <p:cNvSpPr/>
          <p:nvPr/>
        </p:nvSpPr>
        <p:spPr>
          <a:xfrm>
            <a:off x="1110680" y="3365278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Dlouhý krk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F541AE8-5135-43B8-9F52-7FD2FDAC23F4}"/>
              </a:ext>
            </a:extLst>
          </p:cNvPr>
          <p:cNvSpPr/>
          <p:nvPr/>
        </p:nvSpPr>
        <p:spPr>
          <a:xfrm>
            <a:off x="1110680" y="4248661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Krátké končetiny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FA83765-694B-4EB2-85E4-FD59397CBD9E}"/>
              </a:ext>
            </a:extLst>
          </p:cNvPr>
          <p:cNvSpPr/>
          <p:nvPr/>
        </p:nvSpPr>
        <p:spPr>
          <a:xfrm>
            <a:off x="5633668" y="4824725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Malá hlava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DF64A9C-2E90-4B11-9D37-839A2F7A2132}"/>
              </a:ext>
            </a:extLst>
          </p:cNvPr>
          <p:cNvSpPr/>
          <p:nvPr/>
        </p:nvSpPr>
        <p:spPr>
          <a:xfrm>
            <a:off x="1144608" y="5732661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býložraví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727FDF7-0523-4AB4-980A-52A225D6A53D}"/>
              </a:ext>
            </a:extLst>
          </p:cNvPr>
          <p:cNvSpPr/>
          <p:nvPr/>
        </p:nvSpPr>
        <p:spPr>
          <a:xfrm>
            <a:off x="5662268" y="5691416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všežraví</a:t>
            </a:r>
          </a:p>
        </p:txBody>
      </p:sp>
    </p:spTree>
    <p:extLst>
      <p:ext uri="{BB962C8B-B14F-4D97-AF65-F5344CB8AC3E}">
        <p14:creationId xmlns:p14="http://schemas.microsoft.com/office/powerpoint/2010/main" val="51740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2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C2F2C-A36A-4A55-BC17-078BD53E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B82669-ECE3-42A7-A746-C9410B5BC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dlouhý vysunovací jazyk</a:t>
            </a:r>
            <a:r>
              <a:rPr lang="cs-CZ" dirty="0"/>
              <a:t>, na kterém jsou drážky nebo žlábek</a:t>
            </a:r>
          </a:p>
          <a:p>
            <a:r>
              <a:rPr lang="cs-CZ" dirty="0"/>
              <a:t>nektar chudý na živiny</a:t>
            </a:r>
          </a:p>
          <a:p>
            <a:r>
              <a:rPr lang="cs-CZ" dirty="0"/>
              <a:t>nezbytné množství proteinů, aminokyselin, vitamínů a minerálů </a:t>
            </a:r>
            <a:r>
              <a:rPr lang="cs-CZ" dirty="0">
                <a:solidFill>
                  <a:srgbClr val="FF0000"/>
                </a:solidFill>
              </a:rPr>
              <a:t>lovem hmyzu </a:t>
            </a:r>
            <a:r>
              <a:rPr lang="cs-CZ" dirty="0"/>
              <a:t>a pavouků</a:t>
            </a:r>
          </a:p>
          <a:p>
            <a:r>
              <a:rPr lang="cs-CZ" dirty="0"/>
              <a:t>zvláště v době, kdy </a:t>
            </a:r>
            <a:r>
              <a:rPr lang="cs-CZ" dirty="0">
                <a:solidFill>
                  <a:srgbClr val="FF0000"/>
                </a:solidFill>
              </a:rPr>
              <a:t>krmí svá mláďata</a:t>
            </a:r>
          </a:p>
          <a:p>
            <a:r>
              <a:rPr lang="cs-CZ" dirty="0"/>
              <a:t>z obratlovců </a:t>
            </a:r>
            <a:r>
              <a:rPr lang="cs-CZ" dirty="0">
                <a:solidFill>
                  <a:srgbClr val="FF0000"/>
                </a:solidFill>
              </a:rPr>
              <a:t>spotřebovávají největší množství kyslíku </a:t>
            </a:r>
            <a:r>
              <a:rPr lang="cs-CZ" dirty="0"/>
              <a:t>na gram své váhy (až 68 cm3 za hodinu)</a:t>
            </a:r>
          </a:p>
          <a:p>
            <a:endParaRPr lang="cs-CZ" dirty="0"/>
          </a:p>
          <a:p>
            <a:r>
              <a:rPr lang="cs-CZ" dirty="0"/>
              <a:t>upadají do </a:t>
            </a:r>
            <a:r>
              <a:rPr lang="cs-CZ" dirty="0">
                <a:solidFill>
                  <a:srgbClr val="FF0000"/>
                </a:solidFill>
              </a:rPr>
              <a:t>stavu hibernace- </a:t>
            </a:r>
            <a:r>
              <a:rPr lang="cs-CZ" dirty="0"/>
              <a:t>spánek, odpočinek</a:t>
            </a:r>
          </a:p>
          <a:p>
            <a:pPr lvl="1"/>
            <a:r>
              <a:rPr lang="cs-CZ" dirty="0"/>
              <a:t> snižuje energetický výdej a srdeční tep se sníží na 50 – 180 tepů/minutu</a:t>
            </a:r>
          </a:p>
          <a:p>
            <a:r>
              <a:rPr lang="cs-CZ" dirty="0">
                <a:solidFill>
                  <a:srgbClr val="FF0000"/>
                </a:solidFill>
              </a:rPr>
              <a:t>nejrychlejší metabolismus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892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DCFF75-E1FE-4725-9984-5CF8304D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61536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A1D7A0C-D152-483E-843F-C97FCF815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90"/>
          <a:stretch/>
        </p:blipFill>
        <p:spPr>
          <a:xfrm>
            <a:off x="122743" y="0"/>
            <a:ext cx="4055393" cy="43434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2EB676-2069-49C4-851E-0F3F5ADC09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5"/>
          <a:stretch/>
        </p:blipFill>
        <p:spPr>
          <a:xfrm>
            <a:off x="4427984" y="2380020"/>
            <a:ext cx="46970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49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74B56-42E3-463C-8B33-E6D9BAF3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Hnízdo kolibříků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C9A56E4-FF2F-40F1-BD01-CB4F1B1A8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849" y="1417638"/>
            <a:ext cx="7464301" cy="527708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5205E91-0ACE-48C4-A8A3-59B6FECAB72E}"/>
              </a:ext>
            </a:extLst>
          </p:cNvPr>
          <p:cNvSpPr/>
          <p:nvPr/>
        </p:nvSpPr>
        <p:spPr>
          <a:xfrm>
            <a:off x="179512" y="1268760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Inkubace 15 – 19 dní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5063B1D-09B7-4975-AC31-242DD0F85668}"/>
              </a:ext>
            </a:extLst>
          </p:cNvPr>
          <p:cNvSpPr/>
          <p:nvPr/>
        </p:nvSpPr>
        <p:spPr>
          <a:xfrm>
            <a:off x="6186047" y="2236602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Velikost hrášku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54D5862-4B32-45B2-BF5F-4B922FBB4268}"/>
              </a:ext>
            </a:extLst>
          </p:cNvPr>
          <p:cNvSpPr/>
          <p:nvPr/>
        </p:nvSpPr>
        <p:spPr>
          <a:xfrm>
            <a:off x="6056967" y="1442416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Dvě bílá vejce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D7C9DF-3855-4B03-B8C6-391CF9379499}"/>
              </a:ext>
            </a:extLst>
          </p:cNvPr>
          <p:cNvSpPr/>
          <p:nvPr/>
        </p:nvSpPr>
        <p:spPr>
          <a:xfrm>
            <a:off x="6444208" y="5517232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Polokulovité hnízdo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6BEBB37-DEE4-4D6F-B30F-85FA31F9123B}"/>
              </a:ext>
            </a:extLst>
          </p:cNvPr>
          <p:cNvSpPr/>
          <p:nvPr/>
        </p:nvSpPr>
        <p:spPr>
          <a:xfrm>
            <a:off x="0" y="3963304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Mláďata krmivá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9D0B40F-F7F9-4862-AB80-1BD5EA88520A}"/>
              </a:ext>
            </a:extLst>
          </p:cNvPr>
          <p:cNvSpPr/>
          <p:nvPr/>
        </p:nvSpPr>
        <p:spPr>
          <a:xfrm>
            <a:off x="179512" y="2509575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Sedí samička</a:t>
            </a:r>
          </a:p>
        </p:txBody>
      </p:sp>
    </p:spTree>
    <p:extLst>
      <p:ext uri="{BB962C8B-B14F-4D97-AF65-F5344CB8AC3E}">
        <p14:creationId xmlns:p14="http://schemas.microsoft.com/office/powerpoint/2010/main" val="12528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5/55/Hummingbird_flight_profil.svg/220px-Hummingbird_flight_profil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73187"/>
            <a:ext cx="3168352" cy="398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619672" y="548680"/>
            <a:ext cx="4223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      Schéma kolibříkova letu</a:t>
            </a:r>
          </a:p>
        </p:txBody>
      </p:sp>
    </p:spTree>
    <p:extLst>
      <p:ext uri="{BB962C8B-B14F-4D97-AF65-F5344CB8AC3E}">
        <p14:creationId xmlns:p14="http://schemas.microsoft.com/office/powerpoint/2010/main" val="57929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9" y="404664"/>
            <a:ext cx="8064896" cy="48320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sz="2800" b="1" u="sng" dirty="0"/>
              <a:t>Největší pták Evropy i ČR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100 cm, 14-16 kg</a:t>
            </a:r>
          </a:p>
          <a:p>
            <a:r>
              <a:rPr lang="cs-CZ" sz="2800" dirty="0"/>
              <a:t>- výrazný pohlavní dimorfismus, samec větší než krocan</a:t>
            </a:r>
          </a:p>
          <a:p>
            <a:r>
              <a:rPr lang="cs-CZ" sz="2800" dirty="0"/>
              <a:t>- šedý krk, bílý „vous“ po stranách krku, samice o dost </a:t>
            </a:r>
          </a:p>
          <a:p>
            <a:r>
              <a:rPr lang="cs-CZ" sz="2800" dirty="0"/>
              <a:t>   menší</a:t>
            </a:r>
          </a:p>
          <a:p>
            <a:endParaRPr lang="cs-CZ" sz="2800" dirty="0"/>
          </a:p>
          <a:p>
            <a:pPr marL="457200" indent="-457200">
              <a:buFontTx/>
              <a:buChar char="-"/>
            </a:pPr>
            <a:r>
              <a:rPr lang="cs-CZ" sz="2800" dirty="0"/>
              <a:t>všežravec, stálý</a:t>
            </a:r>
          </a:p>
          <a:p>
            <a:pPr marL="457200" indent="-457200">
              <a:buFontTx/>
              <a:buChar char="-"/>
            </a:pPr>
            <a:endParaRPr lang="cs-CZ" sz="2800" dirty="0"/>
          </a:p>
          <a:p>
            <a:r>
              <a:rPr lang="cs-CZ" sz="2800" dirty="0"/>
              <a:t>- patří mezi krátkokřídlé</a:t>
            </a:r>
          </a:p>
          <a:p>
            <a:endParaRPr lang="cs-CZ" sz="2800" dirty="0"/>
          </a:p>
        </p:txBody>
      </p:sp>
      <p:pic>
        <p:nvPicPr>
          <p:cNvPr id="1026" name="Picture 2" descr="http://ts3.mm.bing.net/images/thumbnail.aspx?q=1547509574950&amp;id=367369c1e1b06179627729dea4b1aa20&amp;url=http%3a%2f%2fupload.wikimedia.org%2fwikipedia%2fcommons%2fthumb%2f4%2f46%2fDabao.jpg%2f260px-Dab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048"/>
            <a:ext cx="4098392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15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7969746" cy="3108543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800" b="1" u="sng" dirty="0"/>
              <a:t>Nejmenší pták Evropy i ČR</a:t>
            </a:r>
          </a:p>
          <a:p>
            <a:r>
              <a:rPr lang="cs-CZ" sz="2800" dirty="0"/>
              <a:t>- pěvec, v lesích</a:t>
            </a:r>
          </a:p>
          <a:p>
            <a:r>
              <a:rPr lang="cs-CZ" sz="2800" dirty="0"/>
              <a:t>- 9 cm, 6 g</a:t>
            </a:r>
          </a:p>
          <a:p>
            <a:r>
              <a:rPr lang="cs-CZ" sz="2800" dirty="0"/>
              <a:t>- dospělec světle zelený hřbet, ocas, hlava, na temeni </a:t>
            </a:r>
          </a:p>
          <a:p>
            <a:r>
              <a:rPr lang="cs-CZ" sz="2800" dirty="0"/>
              <a:t>  černý proužek </a:t>
            </a:r>
          </a:p>
          <a:p>
            <a:r>
              <a:rPr lang="cs-CZ" sz="2800" dirty="0"/>
              <a:t>- všežravec – semena jehličnanů, larvy, hmyz</a:t>
            </a:r>
          </a:p>
          <a:p>
            <a:endParaRPr lang="cs-CZ" sz="2800" b="1" u="sng" dirty="0"/>
          </a:p>
        </p:txBody>
      </p:sp>
      <p:pic>
        <p:nvPicPr>
          <p:cNvPr id="7170" name="Picture 2" descr="Králíček obecný">
            <a:hlinkClick r:id="rId3" tooltip="Králíček obecný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1800"/>
            <a:ext cx="5494496" cy="37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38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620688"/>
            <a:ext cx="50648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Vypočítej zajímavou slovní úlohu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1772816"/>
            <a:ext cx="8493036" cy="4401205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Kolibřík o hmotnosti 2g spotřebuje za den 6g potravy,</a:t>
            </a:r>
          </a:p>
          <a:p>
            <a:r>
              <a:rPr lang="cs-CZ" sz="2800" b="1" dirty="0"/>
              <a:t>člověk o hmotnosti 80 kg spotřebuje za den 1,5 kg potravy.</a:t>
            </a:r>
          </a:p>
          <a:p>
            <a:endParaRPr lang="cs-CZ" sz="2800" b="1" dirty="0"/>
          </a:p>
          <a:p>
            <a:r>
              <a:rPr lang="cs-CZ" sz="2800" b="1" dirty="0"/>
              <a:t>Spočítejte, kolikrát více potravy spotřebuje kolibřík na 1g své hmotnosti v porovnání s člověkem.</a:t>
            </a:r>
          </a:p>
          <a:p>
            <a:endParaRPr lang="cs-CZ" sz="2800" b="1" dirty="0"/>
          </a:p>
          <a:p>
            <a:r>
              <a:rPr lang="cs-CZ" sz="2800" b="1" dirty="0"/>
              <a:t>Kolik potravy by musel člověk sníst, aby se vyrovnal</a:t>
            </a:r>
          </a:p>
          <a:p>
            <a:r>
              <a:rPr lang="cs-CZ" sz="2800" b="1" dirty="0"/>
              <a:t>kolibříkovi?</a:t>
            </a:r>
          </a:p>
          <a:p>
            <a:r>
              <a:rPr lang="cs-CZ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82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332656"/>
            <a:ext cx="8161469" cy="5693866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Procvičení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r>
              <a:rPr lang="cs-CZ" sz="2800" b="1" dirty="0"/>
              <a:t>Největší cizokrajní ptáci jsou: …………………………..</a:t>
            </a:r>
          </a:p>
          <a:p>
            <a:pPr marL="514350" indent="-514350">
              <a:buAutoNum type="arabicParenR"/>
            </a:pPr>
            <a:r>
              <a:rPr lang="cs-CZ" sz="2800" b="1" dirty="0"/>
              <a:t>Nejmenší cizokrajní ptáci jsou: ………………………..</a:t>
            </a:r>
          </a:p>
          <a:p>
            <a:pPr marL="514350" indent="-514350">
              <a:buAutoNum type="arabicParenR"/>
            </a:pPr>
            <a:r>
              <a:rPr lang="cs-CZ" sz="2800" b="1" dirty="0"/>
              <a:t>Největší pták v ČR je: ……………………………………….</a:t>
            </a:r>
          </a:p>
          <a:p>
            <a:pPr marL="514350" indent="-514350">
              <a:buAutoNum type="arabicParenR"/>
            </a:pPr>
            <a:r>
              <a:rPr lang="cs-CZ" sz="2800" b="1" dirty="0"/>
              <a:t>Nejmenší pták v ČR je: …………………………………</a:t>
            </a:r>
          </a:p>
          <a:p>
            <a:pPr marL="514350" indent="-514350">
              <a:buAutoNum type="arabicParenR"/>
            </a:pPr>
            <a:r>
              <a:rPr lang="cs-CZ" sz="2800" b="1" dirty="0"/>
              <a:t>Běžci nemohou ………………..……….., na hrudní kosti nemají …………………………… .</a:t>
            </a:r>
          </a:p>
          <a:p>
            <a:r>
              <a:rPr lang="cs-CZ" sz="2800" b="1" dirty="0"/>
              <a:t>6)  Kolibříky řadíme mezi ………………………………</a:t>
            </a:r>
          </a:p>
          <a:p>
            <a:r>
              <a:rPr lang="cs-CZ" sz="2800" b="1" dirty="0"/>
              <a:t>7)  Běžec žijící v Africe je: ……………………………</a:t>
            </a:r>
          </a:p>
          <a:p>
            <a:r>
              <a:rPr lang="cs-CZ" sz="2800" b="1" dirty="0"/>
              <a:t>8)  Kolibříci se živí: …………………………………………………</a:t>
            </a:r>
          </a:p>
          <a:p>
            <a:r>
              <a:rPr lang="cs-CZ" sz="2800" b="1" dirty="0"/>
              <a:t>9)  Běžec žijící v Austrálii je: ........................................</a:t>
            </a:r>
          </a:p>
          <a:p>
            <a:r>
              <a:rPr lang="cs-CZ" sz="2800" b="1" dirty="0"/>
              <a:t>10) Nandu pampový žije v: ………………………………………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94EDE3D-7978-485F-B8A1-C711765975E9}"/>
              </a:ext>
            </a:extLst>
          </p:cNvPr>
          <p:cNvSpPr/>
          <p:nvPr/>
        </p:nvSpPr>
        <p:spPr>
          <a:xfrm>
            <a:off x="5796136" y="1053863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Běžci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E65D843-69B9-4226-9B9A-3087EA66DB7E}"/>
              </a:ext>
            </a:extLst>
          </p:cNvPr>
          <p:cNvSpPr/>
          <p:nvPr/>
        </p:nvSpPr>
        <p:spPr>
          <a:xfrm>
            <a:off x="5796136" y="1567730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Kolibříci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F75238-7EA4-4018-A765-DFF1845FEE94}"/>
              </a:ext>
            </a:extLst>
          </p:cNvPr>
          <p:cNvSpPr/>
          <p:nvPr/>
        </p:nvSpPr>
        <p:spPr>
          <a:xfrm>
            <a:off x="5772864" y="2075932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Drop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B5F9540-EBA6-438F-AED9-3F22700D3A64}"/>
              </a:ext>
            </a:extLst>
          </p:cNvPr>
          <p:cNvSpPr/>
          <p:nvPr/>
        </p:nvSpPr>
        <p:spPr>
          <a:xfrm>
            <a:off x="4718392" y="2499152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Králíček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D598BD-1AB5-4FD7-8D9F-F23628AA007B}"/>
              </a:ext>
            </a:extLst>
          </p:cNvPr>
          <p:cNvSpPr/>
          <p:nvPr/>
        </p:nvSpPr>
        <p:spPr>
          <a:xfrm>
            <a:off x="5220072" y="3659597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svišťouni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9885D9F-793F-4071-8633-92EB7E81CE31}"/>
              </a:ext>
            </a:extLst>
          </p:cNvPr>
          <p:cNvSpPr/>
          <p:nvPr/>
        </p:nvSpPr>
        <p:spPr>
          <a:xfrm>
            <a:off x="2428528" y="3339064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Hrudní hřeben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72D56F5-5EB8-49BC-B719-3A7B3820886E}"/>
              </a:ext>
            </a:extLst>
          </p:cNvPr>
          <p:cNvSpPr/>
          <p:nvPr/>
        </p:nvSpPr>
        <p:spPr>
          <a:xfrm>
            <a:off x="3652664" y="2919108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létat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D7B794F-C2BE-4FF9-9816-CEE5263C8228}"/>
              </a:ext>
            </a:extLst>
          </p:cNvPr>
          <p:cNvSpPr/>
          <p:nvPr/>
        </p:nvSpPr>
        <p:spPr>
          <a:xfrm>
            <a:off x="4735760" y="4963246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EMU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F35E030-2DEE-4E04-872E-4EFCD8DE18CD}"/>
              </a:ext>
            </a:extLst>
          </p:cNvPr>
          <p:cNvSpPr/>
          <p:nvPr/>
        </p:nvSpPr>
        <p:spPr>
          <a:xfrm>
            <a:off x="5245824" y="4603206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Nektarem a hmyzem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C494152-47D9-4706-92B4-AA58A3ED1D16}"/>
              </a:ext>
            </a:extLst>
          </p:cNvPr>
          <p:cNvSpPr/>
          <p:nvPr/>
        </p:nvSpPr>
        <p:spPr>
          <a:xfrm>
            <a:off x="4581872" y="4179248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Pštros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D71A48A-1100-47F7-94CD-BE7CB31F42EB}"/>
              </a:ext>
            </a:extLst>
          </p:cNvPr>
          <p:cNvSpPr/>
          <p:nvPr/>
        </p:nvSpPr>
        <p:spPr>
          <a:xfrm>
            <a:off x="5925184" y="5503306"/>
            <a:ext cx="24482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J. Americe - savany</a:t>
            </a:r>
          </a:p>
        </p:txBody>
      </p:sp>
    </p:spTree>
    <p:extLst>
      <p:ext uri="{BB962C8B-B14F-4D97-AF65-F5344CB8AC3E}">
        <p14:creationId xmlns:p14="http://schemas.microsoft.com/office/powerpoint/2010/main" val="311999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štros dvouprstý - samec a samice">
            <a:hlinkClick r:id="rId3" tooltip="Pštros dvouprstý - samec a samic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44824"/>
            <a:ext cx="2820443" cy="19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ndu pampový">
            <a:hlinkClick r:id="rId5" tooltip="nandu pampový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1863223"/>
            <a:ext cx="2520280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s1.mm.bing.net/images/thumbnail.aspx?q=1515387299696&amp;id=56bf18303f615fa245640d51894ad13d&amp;url=http%3a%2f%2fzivazeme.cz%2fimages%2femu-hnedy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32268"/>
            <a:ext cx="1944216" cy="20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5576" y="476672"/>
            <a:ext cx="387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Poznej  běžce - spojování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4941168"/>
            <a:ext cx="8727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nandu pampový        emu hnědý             pštros dvouprstý   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79511" y="5934471"/>
            <a:ext cx="26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pštros dvouprstý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301576" y="6021286"/>
            <a:ext cx="2257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nandu pampový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810865" y="6021287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emu hnědý</a:t>
            </a:r>
          </a:p>
        </p:txBody>
      </p:sp>
    </p:spTree>
    <p:extLst>
      <p:ext uri="{BB962C8B-B14F-4D97-AF65-F5344CB8AC3E}">
        <p14:creationId xmlns:p14="http://schemas.microsoft.com/office/powerpoint/2010/main" val="2867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39 -0.25834 " pathEditMode="relative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22 -0.275 " pathEditMode="relative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44 -0.27848 " pathEditMode="relative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D2114-0D30-4709-9A6D-81E741AE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Kolibříci - </a:t>
            </a:r>
            <a:r>
              <a:rPr lang="cs-CZ" dirty="0" err="1"/>
              <a:t>svišťouni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37BD16-4AC1-4A22-9B88-0DD161C1B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tropy a subtropy </a:t>
            </a:r>
            <a:r>
              <a:rPr lang="cs-CZ" sz="2000" dirty="0" err="1"/>
              <a:t>Stř</a:t>
            </a:r>
            <a:r>
              <a:rPr lang="cs-CZ" sz="2000" dirty="0"/>
              <a:t>. a J. Ameriky</a:t>
            </a:r>
          </a:p>
          <a:p>
            <a:r>
              <a:rPr lang="cs-CZ" sz="2000" dirty="0"/>
              <a:t>Znaky:</a:t>
            </a:r>
          </a:p>
          <a:p>
            <a:pPr lvl="1"/>
            <a:r>
              <a:rPr lang="cs-CZ" sz="1800" dirty="0"/>
              <a:t> tmavé peří, lomem světla barevné</a:t>
            </a:r>
          </a:p>
          <a:p>
            <a:pPr lvl="1"/>
            <a:r>
              <a:rPr lang="cs-CZ" sz="1800" dirty="0"/>
              <a:t>dlouhý zobák, vysouvací jazyk</a:t>
            </a:r>
          </a:p>
          <a:p>
            <a:pPr lvl="1"/>
            <a:r>
              <a:rPr lang="cs-CZ" sz="1800" dirty="0"/>
              <a:t>srpovitá křídla, vidličnatý ocas</a:t>
            </a:r>
          </a:p>
          <a:p>
            <a:pPr lvl="1"/>
            <a:r>
              <a:rPr lang="cs-CZ" sz="1800" dirty="0"/>
              <a:t>velmi rychle mávání křídel, rychlý tep, nejrychlejší metabolismus</a:t>
            </a:r>
          </a:p>
          <a:p>
            <a:pPr marL="0" lvl="1" indent="0">
              <a:buNone/>
            </a:pPr>
            <a:r>
              <a:rPr lang="cs-CZ" sz="1800" dirty="0"/>
              <a:t>Potrava: nektar z květů a hmyz</a:t>
            </a:r>
          </a:p>
          <a:p>
            <a:pPr marL="0" lvl="1" indent="0">
              <a:buNone/>
            </a:pPr>
            <a:r>
              <a:rPr lang="cs-CZ" sz="1800" dirty="0"/>
              <a:t>Hnízdo: malé, dvě vejce, mláďata krmivá</a:t>
            </a:r>
          </a:p>
          <a:p>
            <a:pPr marL="0" lvl="1" indent="0">
              <a:buNone/>
            </a:pPr>
            <a:r>
              <a:rPr lang="cs-CZ" sz="1800" dirty="0"/>
              <a:t>Největší pták Evropy i ČR</a:t>
            </a:r>
          </a:p>
          <a:p>
            <a:pPr marL="0" lvl="1" indent="0">
              <a:buNone/>
            </a:pPr>
            <a:r>
              <a:rPr lang="cs-CZ" sz="1800" dirty="0"/>
              <a:t>	Drop velký – 1m, bílý vous, všežravý</a:t>
            </a:r>
          </a:p>
          <a:p>
            <a:pPr marL="0" lvl="1" indent="0">
              <a:buNone/>
            </a:pPr>
            <a:r>
              <a:rPr lang="cs-CZ" sz="1800" dirty="0"/>
              <a:t>Nejmenší pták Evropy i ČR</a:t>
            </a:r>
          </a:p>
          <a:p>
            <a:pPr marL="0" lvl="1" indent="0">
              <a:buNone/>
            </a:pPr>
            <a:r>
              <a:rPr lang="cs-CZ" sz="1800" dirty="0"/>
              <a:t>	Králíček nejmenší- 9 cm, černý proužek na temeni hlavy, všežravý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872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štros dvouprstý - samec a samice">
            <a:hlinkClick r:id="rId3" tooltip="Pštros dvouprstý - samec a samic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18" y="308556"/>
            <a:ext cx="8436082" cy="59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s2.mm.bing.net/images/thumbnail.aspx?q=1549770556289&amp;id=f4f060dffe3bb1d873e71e19fa09be89&amp;url=http%3a%2f%2fupload.wikimedia.org%2fwikipedia%2fcommons%2fthumb%2f0%2f0d%2fStruthio_camelus_-_Strausskueken.jpg%2f300px-Struthio_camelus_-_Strausskue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5" y="4149080"/>
            <a:ext cx="2318626" cy="253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34CAE30-D931-4EC6-9A63-4505AED76AEC}"/>
              </a:ext>
            </a:extLst>
          </p:cNvPr>
          <p:cNvSpPr/>
          <p:nvPr/>
        </p:nvSpPr>
        <p:spPr>
          <a:xfrm>
            <a:off x="6307237" y="5414320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Afrika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DE05BB9-C33E-46AD-9AF9-7577C332A75C}"/>
              </a:ext>
            </a:extLst>
          </p:cNvPr>
          <p:cNvSpPr/>
          <p:nvPr/>
        </p:nvSpPr>
        <p:spPr>
          <a:xfrm>
            <a:off x="124272" y="193581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Pštros</a:t>
            </a:r>
          </a:p>
        </p:txBody>
      </p:sp>
    </p:spTree>
    <p:extLst>
      <p:ext uri="{BB962C8B-B14F-4D97-AF65-F5344CB8AC3E}">
        <p14:creationId xmlns:p14="http://schemas.microsoft.com/office/powerpoint/2010/main" val="421663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FC595-B56F-4239-AC28-AA83BF87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ABBD98-2E20-42B3-839F-95E4EF0E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1. Kdo nebo co byl MOA? (3 informace)</a:t>
            </a:r>
          </a:p>
          <a:p>
            <a:r>
              <a:rPr lang="cs-CZ" sz="2000" dirty="0"/>
              <a:t>2. Kdo nebo co je KASUÁR? (3 informace)</a:t>
            </a:r>
          </a:p>
          <a:p>
            <a:endParaRPr lang="cs-CZ" sz="2000" dirty="0"/>
          </a:p>
          <a:p>
            <a:r>
              <a:rPr lang="cs-CZ" sz="2000" dirty="0"/>
              <a:t>DÚ zaslat do pátku 30. 4. na </a:t>
            </a:r>
            <a:r>
              <a:rPr lang="cs-CZ" sz="2000" dirty="0">
                <a:hlinkClick r:id="rId2"/>
              </a:rPr>
              <a:t>dagmar.hegrova@zspilnikov.cz</a:t>
            </a:r>
            <a:r>
              <a:rPr lang="cs-CZ" sz="2000" dirty="0"/>
              <a:t> nebo do TEAMS.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121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699CA5-7E05-437E-83E4-35A928C0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DE4709-7D60-4B6E-84B4-B3D754882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https://www.youtube.com/watch?v=dNCZPm3QBXE</a:t>
            </a:r>
            <a:r>
              <a:rPr lang="cs-CZ" dirty="0"/>
              <a:t>  kolibříci informace</a:t>
            </a:r>
          </a:p>
          <a:p>
            <a:r>
              <a:rPr lang="cs-CZ" dirty="0">
                <a:hlinkClick r:id="rId3"/>
              </a:rPr>
              <a:t>https://www.youtube.com/watch?v=_CtMWiBkXxM</a:t>
            </a:r>
            <a:r>
              <a:rPr lang="cs-CZ" dirty="0"/>
              <a:t>  kolibříci</a:t>
            </a:r>
          </a:p>
          <a:p>
            <a:r>
              <a:rPr lang="cs-CZ" dirty="0">
                <a:hlinkClick r:id="rId4"/>
              </a:rPr>
              <a:t>https://www.youtube.com/watch?v=RcqhQVE7IIM</a:t>
            </a:r>
            <a:r>
              <a:rPr lang="cs-CZ" dirty="0"/>
              <a:t> kolibřík a opylování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944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ndu pampový">
            <a:hlinkClick r:id="rId3" tooltip="nandu pampový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7" y="728700"/>
            <a:ext cx="675074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361160A-44E3-41E1-816F-D170D9C940C9}"/>
              </a:ext>
            </a:extLst>
          </p:cNvPr>
          <p:cNvSpPr/>
          <p:nvPr/>
        </p:nvSpPr>
        <p:spPr>
          <a:xfrm>
            <a:off x="1161211" y="740284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Nandu pampový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B21687A-F5FE-497B-8E0B-76DABB647F78}"/>
              </a:ext>
            </a:extLst>
          </p:cNvPr>
          <p:cNvSpPr/>
          <p:nvPr/>
        </p:nvSpPr>
        <p:spPr>
          <a:xfrm>
            <a:off x="5292080" y="5301208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J. Amerika</a:t>
            </a:r>
          </a:p>
        </p:txBody>
      </p:sp>
    </p:spTree>
    <p:extLst>
      <p:ext uri="{BB962C8B-B14F-4D97-AF65-F5344CB8AC3E}">
        <p14:creationId xmlns:p14="http://schemas.microsoft.com/office/powerpoint/2010/main" val="144075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s1.mm.bing.net/images/thumbnail.aspx?q=1515387299696&amp;id=56bf18303f615fa245640d51894ad13d&amp;url=http%3a%2f%2fzivazeme.cz%2fimages%2femu-hnedy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01" y="380070"/>
            <a:ext cx="5894598" cy="60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AC643F6-F12C-4CB7-8949-18ECFFDCD1BC}"/>
              </a:ext>
            </a:extLst>
          </p:cNvPr>
          <p:cNvSpPr/>
          <p:nvPr/>
        </p:nvSpPr>
        <p:spPr>
          <a:xfrm>
            <a:off x="323528" y="3501008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Emu hnědý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182C7AF-F1A9-4FAD-A853-0C6DA507B581}"/>
              </a:ext>
            </a:extLst>
          </p:cNvPr>
          <p:cNvSpPr/>
          <p:nvPr/>
        </p:nvSpPr>
        <p:spPr>
          <a:xfrm>
            <a:off x="6084168" y="5805264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Austrálie</a:t>
            </a:r>
          </a:p>
        </p:txBody>
      </p:sp>
    </p:spTree>
    <p:extLst>
      <p:ext uri="{BB962C8B-B14F-4D97-AF65-F5344CB8AC3E}">
        <p14:creationId xmlns:p14="http://schemas.microsoft.com/office/powerpoint/2010/main" val="384499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F965F-202A-48F3-8601-B3EA7994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CC1652C-8237-4EA3-B15F-95FB76725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243107" cy="3489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A5B9FF-625D-493A-BE50-52A202DA7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070258"/>
            <a:ext cx="4595035" cy="367022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6DAE049-B763-4EDE-8340-FE48A506D386}"/>
              </a:ext>
            </a:extLst>
          </p:cNvPr>
          <p:cNvSpPr/>
          <p:nvPr/>
        </p:nvSpPr>
        <p:spPr>
          <a:xfrm>
            <a:off x="395536" y="118408"/>
            <a:ext cx="22322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Kivi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1DCFD8-1744-49F9-AAE8-7C7AA30D5745}"/>
              </a:ext>
            </a:extLst>
          </p:cNvPr>
          <p:cNvSpPr/>
          <p:nvPr/>
        </p:nvSpPr>
        <p:spPr>
          <a:xfrm>
            <a:off x="4717962" y="1639540"/>
            <a:ext cx="22322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Nový Zéland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2DA7B9B-1E64-4CD7-B5E2-BF3CDA605E85}"/>
              </a:ext>
            </a:extLst>
          </p:cNvPr>
          <p:cNvSpPr/>
          <p:nvPr/>
        </p:nvSpPr>
        <p:spPr>
          <a:xfrm>
            <a:off x="6516216" y="2818230"/>
            <a:ext cx="22322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J. Amerika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E1B9005-892C-4AE6-946A-95FE91EDAE03}"/>
              </a:ext>
            </a:extLst>
          </p:cNvPr>
          <p:cNvSpPr/>
          <p:nvPr/>
        </p:nvSpPr>
        <p:spPr>
          <a:xfrm>
            <a:off x="2621553" y="5445224"/>
            <a:ext cx="22322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Nandu </a:t>
            </a:r>
          </a:p>
        </p:txBody>
      </p:sp>
    </p:spTree>
    <p:extLst>
      <p:ext uri="{BB962C8B-B14F-4D97-AF65-F5344CB8AC3E}">
        <p14:creationId xmlns:p14="http://schemas.microsoft.com/office/powerpoint/2010/main" val="19376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28C4978-8E44-470E-8829-30E1F4980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02" y="548680"/>
            <a:ext cx="4133446" cy="30970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6F5D6B4-9BC5-4DAA-99C8-5B94445B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080EDF-C5F4-4BFF-AFE5-A1AFA5EE8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3750" y="569728"/>
            <a:ext cx="3822523" cy="28592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DF52BFB-5214-48AE-AE80-62A13A4BD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61" y="3631364"/>
            <a:ext cx="4694327" cy="31275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7E7F2B-3AD9-4E64-B60F-6E04006A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217" t="64198" r="68254" b="2321"/>
          <a:stretch/>
        </p:blipFill>
        <p:spPr>
          <a:xfrm>
            <a:off x="5076056" y="4440507"/>
            <a:ext cx="3269979" cy="18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70DEC-45CF-4B09-A7DF-DB3E1966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Kolibříci - </a:t>
            </a:r>
            <a:r>
              <a:rPr lang="cs-CZ" dirty="0" err="1"/>
              <a:t>svišťouni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AA9D20-20F1-4366-A2F1-60852B440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tropy a subtropy Jižní a Střední Ameriky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A2B72C-747E-4A9D-8140-8B6739E72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3" t="48298" r="9894" b="6200"/>
          <a:stretch/>
        </p:blipFill>
        <p:spPr>
          <a:xfrm>
            <a:off x="479008" y="2870915"/>
            <a:ext cx="8006071" cy="32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9A5F0F-BAAD-4968-B085-F12BE544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C3A453E-FEAF-41AC-89F6-9503C11D1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288" y="1802671"/>
            <a:ext cx="6788944" cy="452596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1B89A55-A112-497A-A51A-1BD5258367FF}"/>
              </a:ext>
            </a:extLst>
          </p:cNvPr>
          <p:cNvSpPr/>
          <p:nvPr/>
        </p:nvSpPr>
        <p:spPr>
          <a:xfrm>
            <a:off x="137096" y="1451289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Tmavé peří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1AD7577-01CA-4DD9-9FF2-3A3A9A05E44A}"/>
              </a:ext>
            </a:extLst>
          </p:cNvPr>
          <p:cNvSpPr/>
          <p:nvPr/>
        </p:nvSpPr>
        <p:spPr>
          <a:xfrm>
            <a:off x="1368936" y="4005064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Lomem světla – pestře duhově zbarvené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D4CB8D8-A149-44BB-AFF7-47AE00A20D3E}"/>
              </a:ext>
            </a:extLst>
          </p:cNvPr>
          <p:cNvSpPr/>
          <p:nvPr/>
        </p:nvSpPr>
        <p:spPr>
          <a:xfrm>
            <a:off x="6598320" y="3611153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Srpovitá křídla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2810977-D761-4523-9AFF-6B86D009A636}"/>
              </a:ext>
            </a:extLst>
          </p:cNvPr>
          <p:cNvSpPr/>
          <p:nvPr/>
        </p:nvSpPr>
        <p:spPr>
          <a:xfrm>
            <a:off x="784" y="2746963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Trubicovitý zobák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11F6413-63E1-425E-AA4B-8B23BEBC2A79}"/>
              </a:ext>
            </a:extLst>
          </p:cNvPr>
          <p:cNvSpPr/>
          <p:nvPr/>
        </p:nvSpPr>
        <p:spPr>
          <a:xfrm>
            <a:off x="6407696" y="5339454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Vidličnatý ocas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FF6559C-B234-4FE8-92AD-1641E4E59CAB}"/>
              </a:ext>
            </a:extLst>
          </p:cNvPr>
          <p:cNvSpPr/>
          <p:nvPr/>
        </p:nvSpPr>
        <p:spPr>
          <a:xfrm>
            <a:off x="251520" y="5300738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Létají i pozpátku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34583D8-E134-42A9-A990-3BA86074F973}"/>
              </a:ext>
            </a:extLst>
          </p:cNvPr>
          <p:cNvSpPr/>
          <p:nvPr/>
        </p:nvSpPr>
        <p:spPr>
          <a:xfrm>
            <a:off x="5724128" y="1417638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Velmi dobří letci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0CDB456-A8C2-4C02-822B-571ECBEFE0D2}"/>
              </a:ext>
            </a:extLst>
          </p:cNvPr>
          <p:cNvSpPr/>
          <p:nvPr/>
        </p:nvSpPr>
        <p:spPr>
          <a:xfrm>
            <a:off x="683568" y="659671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Za 1s mávnou až 12-9O x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968FC6-9508-4550-B844-E17DF357C01D}"/>
              </a:ext>
            </a:extLst>
          </p:cNvPr>
          <p:cNvSpPr/>
          <p:nvPr/>
        </p:nvSpPr>
        <p:spPr>
          <a:xfrm>
            <a:off x="4932040" y="629419"/>
            <a:ext cx="27363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Dokážou se zastavit ve vzduchu</a:t>
            </a:r>
          </a:p>
        </p:txBody>
      </p:sp>
    </p:spTree>
    <p:extLst>
      <p:ext uri="{BB962C8B-B14F-4D97-AF65-F5344CB8AC3E}">
        <p14:creationId xmlns:p14="http://schemas.microsoft.com/office/powerpoint/2010/main" val="32247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CAA98-6C11-41BC-94C4-109CB082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zajímavosti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422D917-47BB-45CE-91DF-CC5A94D27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916832"/>
            <a:ext cx="6610511" cy="431120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7C04849-2913-4994-BF33-B3DFEA89EEA8}"/>
              </a:ext>
            </a:extLst>
          </p:cNvPr>
          <p:cNvSpPr/>
          <p:nvPr/>
        </p:nvSpPr>
        <p:spPr>
          <a:xfrm>
            <a:off x="395536" y="1208237"/>
            <a:ext cx="3024336" cy="5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Potrava – většinou trojnásobek váhy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5A32084-DBFF-437D-8901-4BB95C4199F6}"/>
              </a:ext>
            </a:extLst>
          </p:cNvPr>
          <p:cNvSpPr/>
          <p:nvPr/>
        </p:nvSpPr>
        <p:spPr>
          <a:xfrm>
            <a:off x="237295" y="2919085"/>
            <a:ext cx="3024336" cy="5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 – 5 let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8F7CBC5-8245-4C8D-AEE3-2D20AB0B0273}"/>
              </a:ext>
            </a:extLst>
          </p:cNvPr>
          <p:cNvSpPr/>
          <p:nvPr/>
        </p:nvSpPr>
        <p:spPr>
          <a:xfrm>
            <a:off x="2051720" y="2082736"/>
            <a:ext cx="3024336" cy="5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10 – 15 %  létání, hledání potravy, zbytek odpočinek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2396D2E-6052-478E-A775-8A545A5E8850}"/>
              </a:ext>
            </a:extLst>
          </p:cNvPr>
          <p:cNvSpPr/>
          <p:nvPr/>
        </p:nvSpPr>
        <p:spPr>
          <a:xfrm>
            <a:off x="5724130" y="1142776"/>
            <a:ext cx="3024336" cy="5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Potrava – nektar z květů a hmyz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7BD6166-8D26-4677-90A2-53915955631C}"/>
              </a:ext>
            </a:extLst>
          </p:cNvPr>
          <p:cNvSpPr/>
          <p:nvPr/>
        </p:nvSpPr>
        <p:spPr>
          <a:xfrm>
            <a:off x="5753538" y="4950395"/>
            <a:ext cx="3024336" cy="5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1 200 tepů za min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73C4103-95F3-407A-8E1C-AE7EA5F8E000}"/>
              </a:ext>
            </a:extLst>
          </p:cNvPr>
          <p:cNvSpPr/>
          <p:nvPr/>
        </p:nvSpPr>
        <p:spPr>
          <a:xfrm>
            <a:off x="3419872" y="6010052"/>
            <a:ext cx="3024336" cy="57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U nejmenšího – hnízdo velikosti skořápky ořechu</a:t>
            </a:r>
          </a:p>
        </p:txBody>
      </p:sp>
    </p:spTree>
    <p:extLst>
      <p:ext uri="{BB962C8B-B14F-4D97-AF65-F5344CB8AC3E}">
        <p14:creationId xmlns:p14="http://schemas.microsoft.com/office/powerpoint/2010/main" val="271452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667</Words>
  <Application>Microsoft Office PowerPoint</Application>
  <PresentationFormat>Předvádění na obrazovce (4:3)</PresentationFormat>
  <Paragraphs>143</Paragraphs>
  <Slides>21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Calibri</vt:lpstr>
      <vt:lpstr>Motiv systému Office</vt:lpstr>
      <vt:lpstr>Vyber znaky běžců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Kolibříci - svišťouni</vt:lpstr>
      <vt:lpstr>Prezentace aplikace PowerPoint</vt:lpstr>
      <vt:lpstr>Další zajímavosti</vt:lpstr>
      <vt:lpstr>Další zajímavosti</vt:lpstr>
      <vt:lpstr>Prezentace aplikace PowerPoint</vt:lpstr>
      <vt:lpstr>Hnízdo kolibříků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Kolibříci - svišťouni</vt:lpstr>
      <vt:lpstr>DÚ z online hodiny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</dc:creator>
  <cp:lastModifiedBy>Dagmar Hegrová</cp:lastModifiedBy>
  <cp:revision>43</cp:revision>
  <dcterms:created xsi:type="dcterms:W3CDTF">2012-01-07T17:57:19Z</dcterms:created>
  <dcterms:modified xsi:type="dcterms:W3CDTF">2021-04-26T07:56:26Z</dcterms:modified>
</cp:coreProperties>
</file>